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7"/>
  </p:notesMasterIdLst>
  <p:sldIdLst>
    <p:sldId id="256" r:id="rId2"/>
    <p:sldId id="257" r:id="rId3"/>
    <p:sldId id="260" r:id="rId4"/>
    <p:sldId id="261" r:id="rId5"/>
    <p:sldId id="262" r:id="rId6"/>
    <p:sldId id="265" r:id="rId7"/>
    <p:sldId id="303" r:id="rId8"/>
    <p:sldId id="301" r:id="rId9"/>
    <p:sldId id="302" r:id="rId10"/>
    <p:sldId id="266" r:id="rId11"/>
    <p:sldId id="267" r:id="rId12"/>
    <p:sldId id="268" r:id="rId13"/>
    <p:sldId id="269" r:id="rId14"/>
    <p:sldId id="271" r:id="rId15"/>
    <p:sldId id="273" r:id="rId16"/>
    <p:sldId id="274" r:id="rId17"/>
    <p:sldId id="270" r:id="rId18"/>
    <p:sldId id="275" r:id="rId19"/>
    <p:sldId id="276" r:id="rId20"/>
    <p:sldId id="277" r:id="rId21"/>
    <p:sldId id="278" r:id="rId22"/>
    <p:sldId id="279" r:id="rId23"/>
    <p:sldId id="281" r:id="rId24"/>
    <p:sldId id="280" r:id="rId25"/>
    <p:sldId id="282" r:id="rId26"/>
    <p:sldId id="283" r:id="rId27"/>
    <p:sldId id="284" r:id="rId28"/>
    <p:sldId id="285" r:id="rId29"/>
    <p:sldId id="286" r:id="rId30"/>
    <p:sldId id="287" r:id="rId31"/>
    <p:sldId id="288" r:id="rId32"/>
    <p:sldId id="289" r:id="rId33"/>
    <p:sldId id="290" r:id="rId34"/>
    <p:sldId id="291" r:id="rId35"/>
    <p:sldId id="294" r:id="rId36"/>
    <p:sldId id="293" r:id="rId37"/>
    <p:sldId id="292" r:id="rId38"/>
    <p:sldId id="295" r:id="rId39"/>
    <p:sldId id="297" r:id="rId40"/>
    <p:sldId id="296" r:id="rId41"/>
    <p:sldId id="298" r:id="rId42"/>
    <p:sldId id="299" r:id="rId43"/>
    <p:sldId id="300" r:id="rId44"/>
    <p:sldId id="304" r:id="rId45"/>
    <p:sldId id="259" r:id="rId4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9202"/>
    <a:srgbClr val="E7FF01"/>
    <a:srgbClr val="E39A39"/>
    <a:srgbClr val="1D3A00"/>
    <a:srgbClr val="5EEC3C"/>
    <a:srgbClr val="990099"/>
    <a:srgbClr val="CC0099"/>
    <a:srgbClr val="007033"/>
    <a:srgbClr val="6C1A00"/>
    <a:srgbClr val="00AA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4660"/>
  </p:normalViewPr>
  <p:slideViewPr>
    <p:cSldViewPr>
      <p:cViewPr varScale="1">
        <p:scale>
          <a:sx n="86" d="100"/>
          <a:sy n="86" d="100"/>
        </p:scale>
        <p:origin x="728" y="40"/>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7/17/2021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‹Nº›</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1670" y="2571750"/>
            <a:ext cx="7177135" cy="1374345"/>
          </a:xfrm>
          <a:noFill/>
          <a:effectLst>
            <a:outerShdw blurRad="50800" dist="38100" dir="2700000" algn="tl" rotWithShape="0">
              <a:prstClr val="black">
                <a:alpha val="40000"/>
              </a:prstClr>
            </a:outerShdw>
          </a:effectLst>
        </p:spPr>
        <p:txBody>
          <a:bodyPr>
            <a:normAutofit/>
          </a:bodyPr>
          <a:lstStyle>
            <a:lvl1pPr algn="l">
              <a:defRPr sz="3600">
                <a:solidFill>
                  <a:schemeClr val="bg2"/>
                </a:solidFill>
              </a:defRPr>
            </a:lvl1pPr>
          </a:lstStyle>
          <a:p>
            <a:r>
              <a:rPr lang="en-US" dirty="0"/>
              <a:t>Click to edit </a:t>
            </a:r>
            <a:r>
              <a:rPr lang="en-US" dirty="0" smtClean="0"/>
              <a:t>Master </a:t>
            </a:r>
            <a:r>
              <a:rPr lang="en-US" dirty="0"/>
              <a:t>title style</a:t>
            </a:r>
          </a:p>
        </p:txBody>
      </p:sp>
      <p:sp>
        <p:nvSpPr>
          <p:cNvPr id="3" name="Subtitle 2"/>
          <p:cNvSpPr>
            <a:spLocks noGrp="1"/>
          </p:cNvSpPr>
          <p:nvPr>
            <p:ph type="subTitle" idx="1"/>
          </p:nvPr>
        </p:nvSpPr>
        <p:spPr>
          <a:xfrm>
            <a:off x="601670" y="1655520"/>
            <a:ext cx="7164342" cy="610821"/>
          </a:xfrm>
        </p:spPr>
        <p:txBody>
          <a:bodyPr>
            <a:normAutofit/>
          </a:bodyPr>
          <a:lstStyle>
            <a:lvl1pPr marL="0" indent="0" algn="l">
              <a:buNone/>
              <a:defRPr sz="2800" b="0" i="0">
                <a:solidFill>
                  <a:srgbClr val="00B0F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r>
              <a:rPr lang="en-US" dirty="0" smtClean="0"/>
              <a:t>Master </a:t>
            </a:r>
            <a:r>
              <a:rPr lang="en-US" dirty="0"/>
              <a:t>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7/17/2021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7/17/2021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28470"/>
            <a:ext cx="8246070" cy="763525"/>
          </a:xfrm>
        </p:spPr>
        <p:txBody>
          <a:bodyPr>
            <a:normAutofit/>
          </a:bodyPr>
          <a:lstStyle>
            <a:lvl1pPr algn="l">
              <a:defRPr sz="3600" baseline="0">
                <a:solidFill>
                  <a:srgbClr val="00B0F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197405"/>
            <a:ext cx="8246070" cy="3664918"/>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7024430" cy="572644"/>
          </a:xfrm>
        </p:spPr>
        <p:txBody>
          <a:bodyPr>
            <a:normAutofit/>
          </a:bodyPr>
          <a:lstStyle>
            <a:lvl1pPr algn="l">
              <a:defRPr sz="3600">
                <a:solidFill>
                  <a:srgbClr val="00B0F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044700"/>
            <a:ext cx="7024430" cy="3511061"/>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7/17/2021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7/17/2021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1670" y="128470"/>
            <a:ext cx="8093365" cy="763525"/>
          </a:xfrm>
        </p:spPr>
        <p:txBody>
          <a:bodyPr>
            <a:normAutofit/>
          </a:bodyPr>
          <a:lstStyle>
            <a:lvl1pPr algn="l">
              <a:defRPr sz="3600" baseline="0">
                <a:solidFill>
                  <a:srgbClr val="00B0F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350110"/>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1822507"/>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350110"/>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1822507"/>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7/17/2021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7/17/2021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7/17/2021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7/17/2021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7/17/2021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‹Nº›</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1670" y="2571749"/>
            <a:ext cx="7177135" cy="1374345"/>
          </a:xfrm>
        </p:spPr>
        <p:txBody>
          <a:bodyPr>
            <a:normAutofit/>
          </a:bodyPr>
          <a:lstStyle/>
          <a:p>
            <a:r>
              <a:rPr lang="es-PE" sz="2800" b="1" dirty="0"/>
              <a:t>Portal Web para Matriculas </a:t>
            </a:r>
            <a:r>
              <a:rPr lang="es-PE" sz="2800" b="1" dirty="0" smtClean="0"/>
              <a:t>Online </a:t>
            </a:r>
            <a:br>
              <a:rPr lang="es-PE" sz="2800" b="1" dirty="0" smtClean="0"/>
            </a:br>
            <a:r>
              <a:rPr lang="es-PE" sz="2800" b="1" dirty="0" smtClean="0"/>
              <a:t>Municipalidad de los Olivos</a:t>
            </a:r>
            <a:endParaRPr lang="en-US" sz="2800" dirty="0"/>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Presupuesto</a:t>
            </a:r>
            <a:endParaRPr lang="es-PE" dirty="0"/>
          </a:p>
        </p:txBody>
      </p:sp>
      <p:pic>
        <p:nvPicPr>
          <p:cNvPr id="6146" name="Picture 2" descr="Cómo planificar los presupuestos del año que vie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62575" y="3487980"/>
            <a:ext cx="1789988" cy="121046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Imagen 4"/>
          <p:cNvPicPr/>
          <p:nvPr/>
        </p:nvPicPr>
        <p:blipFill>
          <a:blip r:embed="rId3">
            <a:extLst>
              <a:ext uri="{28A0092B-C50C-407E-A947-70E740481C1C}">
                <a14:useLocalDpi xmlns:a14="http://schemas.microsoft.com/office/drawing/2010/main" val="0"/>
              </a:ext>
            </a:extLst>
          </a:blip>
          <a:stretch>
            <a:fillRect/>
          </a:stretch>
        </p:blipFill>
        <p:spPr>
          <a:xfrm>
            <a:off x="601670" y="1350110"/>
            <a:ext cx="7177135" cy="18436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59064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Product Backlog</a:t>
            </a:r>
            <a:endParaRPr lang="es-PE" altLang="es-PE" smtClean="0">
              <a:solidFill>
                <a:schemeClr val="bg1"/>
              </a:solidFill>
            </a:endParaRPr>
          </a:p>
        </p:txBody>
      </p:sp>
      <p:pic>
        <p:nvPicPr>
          <p:cNvPr id="4" name="Imagen 3"/>
          <p:cNvPicPr/>
          <p:nvPr/>
        </p:nvPicPr>
        <p:blipFill>
          <a:blip r:embed="rId2" cstate="print">
            <a:extLst>
              <a:ext uri="{28A0092B-C50C-407E-A947-70E740481C1C}">
                <a14:useLocalDpi xmlns:a14="http://schemas.microsoft.com/office/drawing/2010/main" val="0"/>
              </a:ext>
            </a:extLst>
          </a:blip>
          <a:stretch>
            <a:fillRect/>
          </a:stretch>
        </p:blipFill>
        <p:spPr>
          <a:xfrm>
            <a:off x="448964" y="1044699"/>
            <a:ext cx="8398775" cy="3512215"/>
          </a:xfrm>
          <a:prstGeom prst="rect">
            <a:avLst/>
          </a:prstGeom>
        </p:spPr>
      </p:pic>
    </p:spTree>
    <p:extLst>
      <p:ext uri="{BB962C8B-B14F-4D97-AF65-F5344CB8AC3E}">
        <p14:creationId xmlns:p14="http://schemas.microsoft.com/office/powerpoint/2010/main" val="4031210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Product Backlog</a:t>
            </a:r>
            <a:endParaRPr lang="es-PE" altLang="es-PE" smtClean="0">
              <a:solidFill>
                <a:schemeClr val="bg1"/>
              </a:solidFill>
            </a:endParaRPr>
          </a:p>
        </p:txBody>
      </p:sp>
      <p:pic>
        <p:nvPicPr>
          <p:cNvPr id="3" name="Imagen 2"/>
          <p:cNvPicPr/>
          <p:nvPr/>
        </p:nvPicPr>
        <p:blipFill>
          <a:blip r:embed="rId2" cstate="print">
            <a:extLst>
              <a:ext uri="{28A0092B-C50C-407E-A947-70E740481C1C}">
                <a14:useLocalDpi xmlns:a14="http://schemas.microsoft.com/office/drawing/2010/main" val="0"/>
              </a:ext>
            </a:extLst>
          </a:blip>
          <a:stretch>
            <a:fillRect/>
          </a:stretch>
        </p:blipFill>
        <p:spPr>
          <a:xfrm>
            <a:off x="601670" y="1197405"/>
            <a:ext cx="8246070" cy="3359510"/>
          </a:xfrm>
          <a:prstGeom prst="rect">
            <a:avLst/>
          </a:prstGeom>
        </p:spPr>
      </p:pic>
    </p:spTree>
    <p:extLst>
      <p:ext uri="{BB962C8B-B14F-4D97-AF65-F5344CB8AC3E}">
        <p14:creationId xmlns:p14="http://schemas.microsoft.com/office/powerpoint/2010/main" val="1707976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48965" y="70217"/>
            <a:ext cx="6172200" cy="757238"/>
          </a:xfrm>
        </p:spPr>
        <p:txBody>
          <a:bodyPr>
            <a:normAutofit/>
          </a:bodyPr>
          <a:lstStyle/>
          <a:p>
            <a:r>
              <a:rPr lang="es-PE" altLang="es-PE" sz="3200" dirty="0" smtClean="0">
                <a:solidFill>
                  <a:schemeClr val="bg1"/>
                </a:solidFill>
              </a:rPr>
              <a:t>Sprint </a:t>
            </a:r>
            <a:r>
              <a:rPr lang="es-PE" altLang="es-PE" sz="3200" dirty="0" err="1" smtClean="0">
                <a:solidFill>
                  <a:schemeClr val="bg1"/>
                </a:solidFill>
              </a:rPr>
              <a:t>Planing</a:t>
            </a:r>
            <a:r>
              <a:rPr lang="es-PE" altLang="es-PE" sz="3200" dirty="0" smtClean="0">
                <a:solidFill>
                  <a:schemeClr val="bg1"/>
                </a:solidFill>
              </a:rPr>
              <a:t> – Sprint I - II</a:t>
            </a:r>
          </a:p>
        </p:txBody>
      </p:sp>
      <p:pic>
        <p:nvPicPr>
          <p:cNvPr id="4" name="Imagen 3"/>
          <p:cNvPicPr/>
          <p:nvPr/>
        </p:nvPicPr>
        <p:blipFill>
          <a:blip r:embed="rId2">
            <a:extLst>
              <a:ext uri="{28A0092B-C50C-407E-A947-70E740481C1C}">
                <a14:useLocalDpi xmlns:a14="http://schemas.microsoft.com/office/drawing/2010/main" val="0"/>
              </a:ext>
            </a:extLst>
          </a:blip>
          <a:stretch>
            <a:fillRect/>
          </a:stretch>
        </p:blipFill>
        <p:spPr>
          <a:xfrm>
            <a:off x="296260" y="1044700"/>
            <a:ext cx="7940660" cy="38176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37548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48965" y="70217"/>
            <a:ext cx="6172200" cy="757238"/>
          </a:xfrm>
        </p:spPr>
        <p:txBody>
          <a:bodyPr>
            <a:normAutofit/>
          </a:bodyPr>
          <a:lstStyle/>
          <a:p>
            <a:r>
              <a:rPr lang="es-PE" altLang="es-PE" sz="3200" dirty="0" smtClean="0">
                <a:solidFill>
                  <a:schemeClr val="bg1"/>
                </a:solidFill>
              </a:rPr>
              <a:t>Sprint </a:t>
            </a:r>
            <a:r>
              <a:rPr lang="es-PE" altLang="es-PE" sz="3200" dirty="0" err="1" smtClean="0">
                <a:solidFill>
                  <a:schemeClr val="bg1"/>
                </a:solidFill>
              </a:rPr>
              <a:t>Planing</a:t>
            </a:r>
            <a:r>
              <a:rPr lang="es-PE" altLang="es-PE" sz="3200" dirty="0" smtClean="0">
                <a:solidFill>
                  <a:schemeClr val="bg1"/>
                </a:solidFill>
              </a:rPr>
              <a:t> – Sprint I - II</a:t>
            </a:r>
          </a:p>
        </p:txBody>
      </p:sp>
      <p:pic>
        <p:nvPicPr>
          <p:cNvPr id="5" name="Imagen 4"/>
          <p:cNvPicPr/>
          <p:nvPr/>
        </p:nvPicPr>
        <p:blipFill>
          <a:blip r:embed="rId2">
            <a:extLst>
              <a:ext uri="{28A0092B-C50C-407E-A947-70E740481C1C}">
                <a14:useLocalDpi xmlns:a14="http://schemas.microsoft.com/office/drawing/2010/main" val="0"/>
              </a:ext>
            </a:extLst>
          </a:blip>
          <a:stretch>
            <a:fillRect/>
          </a:stretch>
        </p:blipFill>
        <p:spPr>
          <a:xfrm>
            <a:off x="296260" y="1350110"/>
            <a:ext cx="3359510" cy="1511901"/>
          </a:xfrm>
          <a:prstGeom prst="rect">
            <a:avLst/>
          </a:prstGeom>
          <a:ln>
            <a:noFill/>
          </a:ln>
          <a:effectLst>
            <a:outerShdw blurRad="190500" algn="tl" rotWithShape="0">
              <a:srgbClr val="000000">
                <a:alpha val="70000"/>
              </a:srgbClr>
            </a:outerShdw>
          </a:effectLst>
        </p:spPr>
      </p:pic>
      <p:pic>
        <p:nvPicPr>
          <p:cNvPr id="7" name="Imagen 6"/>
          <p:cNvPicPr/>
          <p:nvPr/>
        </p:nvPicPr>
        <p:blipFill>
          <a:blip r:embed="rId3">
            <a:extLst>
              <a:ext uri="{28A0092B-C50C-407E-A947-70E740481C1C}">
                <a14:useLocalDpi xmlns:a14="http://schemas.microsoft.com/office/drawing/2010/main" val="0"/>
              </a:ext>
            </a:extLst>
          </a:blip>
          <a:stretch>
            <a:fillRect/>
          </a:stretch>
        </p:blipFill>
        <p:spPr>
          <a:xfrm>
            <a:off x="3936685" y="2695372"/>
            <a:ext cx="4968700" cy="21974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95797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48965" y="70217"/>
            <a:ext cx="6172200" cy="757238"/>
          </a:xfrm>
        </p:spPr>
        <p:txBody>
          <a:bodyPr>
            <a:normAutofit/>
          </a:bodyPr>
          <a:lstStyle/>
          <a:p>
            <a:r>
              <a:rPr lang="es-PE" altLang="es-PE" sz="3200" dirty="0" smtClean="0">
                <a:solidFill>
                  <a:schemeClr val="bg1"/>
                </a:solidFill>
              </a:rPr>
              <a:t>Sprint </a:t>
            </a:r>
            <a:r>
              <a:rPr lang="es-PE" altLang="es-PE" sz="3200" dirty="0" err="1" smtClean="0">
                <a:solidFill>
                  <a:schemeClr val="bg1"/>
                </a:solidFill>
              </a:rPr>
              <a:t>Planing</a:t>
            </a:r>
            <a:r>
              <a:rPr lang="es-PE" altLang="es-PE" sz="3200" dirty="0" smtClean="0">
                <a:solidFill>
                  <a:schemeClr val="bg1"/>
                </a:solidFill>
              </a:rPr>
              <a:t> – Sprint I - II</a:t>
            </a:r>
          </a:p>
        </p:txBody>
      </p:sp>
      <p:pic>
        <p:nvPicPr>
          <p:cNvPr id="6" name="Imagen 5"/>
          <p:cNvPicPr/>
          <p:nvPr/>
        </p:nvPicPr>
        <p:blipFill>
          <a:blip r:embed="rId2">
            <a:extLst>
              <a:ext uri="{28A0092B-C50C-407E-A947-70E740481C1C}">
                <a14:useLocalDpi xmlns:a14="http://schemas.microsoft.com/office/drawing/2010/main" val="0"/>
              </a:ext>
            </a:extLst>
          </a:blip>
          <a:stretch>
            <a:fillRect/>
          </a:stretch>
        </p:blipFill>
        <p:spPr>
          <a:xfrm>
            <a:off x="448965" y="1125537"/>
            <a:ext cx="7177135" cy="529983"/>
          </a:xfrm>
          <a:prstGeom prst="rect">
            <a:avLst/>
          </a:prstGeom>
        </p:spPr>
      </p:pic>
      <p:pic>
        <p:nvPicPr>
          <p:cNvPr id="8" name="Imagen 7"/>
          <p:cNvPicPr/>
          <p:nvPr/>
        </p:nvPicPr>
        <p:blipFill>
          <a:blip r:embed="rId3">
            <a:extLst>
              <a:ext uri="{28A0092B-C50C-407E-A947-70E740481C1C}">
                <a14:useLocalDpi xmlns:a14="http://schemas.microsoft.com/office/drawing/2010/main" val="0"/>
              </a:ext>
            </a:extLst>
          </a:blip>
          <a:stretch>
            <a:fillRect/>
          </a:stretch>
        </p:blipFill>
        <p:spPr>
          <a:xfrm>
            <a:off x="448964" y="1655519"/>
            <a:ext cx="7177135" cy="2595985"/>
          </a:xfrm>
          <a:prstGeom prst="rect">
            <a:avLst/>
          </a:prstGeom>
        </p:spPr>
      </p:pic>
    </p:spTree>
    <p:extLst>
      <p:ext uri="{BB962C8B-B14F-4D97-AF65-F5344CB8AC3E}">
        <p14:creationId xmlns:p14="http://schemas.microsoft.com/office/powerpoint/2010/main" val="1880768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48965" y="70217"/>
            <a:ext cx="6172200" cy="757238"/>
          </a:xfrm>
        </p:spPr>
        <p:txBody>
          <a:bodyPr>
            <a:normAutofit/>
          </a:bodyPr>
          <a:lstStyle/>
          <a:p>
            <a:r>
              <a:rPr lang="es-PE" altLang="es-PE" sz="3200" dirty="0" smtClean="0">
                <a:solidFill>
                  <a:schemeClr val="bg1"/>
                </a:solidFill>
              </a:rPr>
              <a:t>Sprint </a:t>
            </a:r>
            <a:r>
              <a:rPr lang="es-PE" altLang="es-PE" sz="3200" dirty="0" err="1" smtClean="0">
                <a:solidFill>
                  <a:schemeClr val="bg1"/>
                </a:solidFill>
              </a:rPr>
              <a:t>Planing</a:t>
            </a:r>
            <a:r>
              <a:rPr lang="es-PE" altLang="es-PE" sz="3200" dirty="0" smtClean="0">
                <a:solidFill>
                  <a:schemeClr val="bg1"/>
                </a:solidFill>
              </a:rPr>
              <a:t> – Sprint I - II</a:t>
            </a:r>
          </a:p>
        </p:txBody>
      </p:sp>
      <p:pic>
        <p:nvPicPr>
          <p:cNvPr id="5" name="Imagen 4"/>
          <p:cNvPicPr/>
          <p:nvPr/>
        </p:nvPicPr>
        <p:blipFill>
          <a:blip r:embed="rId2" cstate="print">
            <a:extLst>
              <a:ext uri="{28A0092B-C50C-407E-A947-70E740481C1C}">
                <a14:useLocalDpi xmlns:a14="http://schemas.microsoft.com/office/drawing/2010/main" val="0"/>
              </a:ext>
            </a:extLst>
          </a:blip>
          <a:stretch>
            <a:fillRect/>
          </a:stretch>
        </p:blipFill>
        <p:spPr>
          <a:xfrm>
            <a:off x="296260" y="1197405"/>
            <a:ext cx="2748690" cy="1832460"/>
          </a:xfrm>
          <a:prstGeom prst="rect">
            <a:avLst/>
          </a:prstGeom>
          <a:ln>
            <a:noFill/>
          </a:ln>
          <a:effectLst>
            <a:outerShdw blurRad="190500" algn="tl" rotWithShape="0">
              <a:srgbClr val="000000">
                <a:alpha val="70000"/>
              </a:srgbClr>
            </a:outerShdw>
          </a:effectLst>
        </p:spPr>
      </p:pic>
      <p:pic>
        <p:nvPicPr>
          <p:cNvPr id="2" name="Imagen 1"/>
          <p:cNvPicPr>
            <a:picLocks noChangeAspect="1"/>
          </p:cNvPicPr>
          <p:nvPr/>
        </p:nvPicPr>
        <p:blipFill>
          <a:blip r:embed="rId3"/>
          <a:stretch>
            <a:fillRect/>
          </a:stretch>
        </p:blipFill>
        <p:spPr>
          <a:xfrm>
            <a:off x="3197655" y="2571750"/>
            <a:ext cx="5592597" cy="212115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84991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48965" y="70217"/>
            <a:ext cx="6172200" cy="757238"/>
          </a:xfrm>
        </p:spPr>
        <p:txBody>
          <a:bodyPr>
            <a:normAutofit/>
          </a:bodyPr>
          <a:lstStyle/>
          <a:p>
            <a:r>
              <a:rPr lang="en-US" altLang="es-PE" sz="3200" dirty="0">
                <a:solidFill>
                  <a:schemeClr val="bg1"/>
                </a:solidFill>
              </a:rPr>
              <a:t>Daily </a:t>
            </a:r>
            <a:r>
              <a:rPr lang="en-US" altLang="es-PE" sz="3200" dirty="0" smtClean="0">
                <a:solidFill>
                  <a:schemeClr val="bg1"/>
                </a:solidFill>
              </a:rPr>
              <a:t>meeting del Sprint I - II</a:t>
            </a:r>
            <a:endParaRPr lang="es-PE" altLang="es-PE" sz="3200" dirty="0" smtClean="0">
              <a:solidFill>
                <a:schemeClr val="bg1"/>
              </a:solidFill>
            </a:endParaRPr>
          </a:p>
        </p:txBody>
      </p:sp>
      <p:pic>
        <p:nvPicPr>
          <p:cNvPr id="3" name="Imagen 2"/>
          <p:cNvPicPr/>
          <p:nvPr/>
        </p:nvPicPr>
        <p:blipFill>
          <a:blip r:embed="rId2">
            <a:extLst>
              <a:ext uri="{28A0092B-C50C-407E-A947-70E740481C1C}">
                <a14:useLocalDpi xmlns:a14="http://schemas.microsoft.com/office/drawing/2010/main" val="0"/>
              </a:ext>
            </a:extLst>
          </a:blip>
          <a:stretch>
            <a:fillRect/>
          </a:stretch>
        </p:blipFill>
        <p:spPr>
          <a:xfrm>
            <a:off x="631406" y="1350110"/>
            <a:ext cx="7329839" cy="1221640"/>
          </a:xfrm>
          <a:prstGeom prst="rect">
            <a:avLst/>
          </a:prstGeom>
        </p:spPr>
      </p:pic>
      <p:pic>
        <p:nvPicPr>
          <p:cNvPr id="4" name="Imagen 3"/>
          <p:cNvPicPr/>
          <p:nvPr/>
        </p:nvPicPr>
        <p:blipFill>
          <a:blip r:embed="rId3">
            <a:extLst>
              <a:ext uri="{28A0092B-C50C-407E-A947-70E740481C1C}">
                <a14:useLocalDpi xmlns:a14="http://schemas.microsoft.com/office/drawing/2010/main" val="0"/>
              </a:ext>
            </a:extLst>
          </a:blip>
          <a:stretch>
            <a:fillRect/>
          </a:stretch>
        </p:blipFill>
        <p:spPr>
          <a:xfrm>
            <a:off x="637620" y="3182569"/>
            <a:ext cx="7293889" cy="137434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86837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SPIKE FUNCIONAL</a:t>
            </a:r>
            <a:endParaRPr lang="es-PE" altLang="es-PE" smtClean="0">
              <a:solidFill>
                <a:schemeClr val="bg1"/>
              </a:solidFill>
            </a:endParaRPr>
          </a:p>
        </p:txBody>
      </p:sp>
      <p:sp>
        <p:nvSpPr>
          <p:cNvPr id="6147" name="Rectangle 3"/>
          <p:cNvSpPr>
            <a:spLocks noGrp="1" noChangeArrowheads="1"/>
          </p:cNvSpPr>
          <p:nvPr>
            <p:ph type="body" idx="1"/>
          </p:nvPr>
        </p:nvSpPr>
        <p:spPr>
          <a:xfrm>
            <a:off x="1494235" y="1113235"/>
            <a:ext cx="6172200" cy="3586163"/>
          </a:xfrm>
        </p:spPr>
        <p:txBody>
          <a:bodyPr/>
          <a:lstStyle/>
          <a:p>
            <a:pPr eaLnBrk="1" hangingPunct="1"/>
            <a:r>
              <a:rPr lang="es-PE" altLang="es-PE" sz="3300"/>
              <a:t>Spike funcionales: Se centran en la creación de prototipos y buscar o comprender las funcionalidades requeridas.</a:t>
            </a:r>
          </a:p>
        </p:txBody>
      </p:sp>
    </p:spTree>
    <p:extLst>
      <p:ext uri="{BB962C8B-B14F-4D97-AF65-F5344CB8AC3E}">
        <p14:creationId xmlns:p14="http://schemas.microsoft.com/office/powerpoint/2010/main" val="1096115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SPIKE FUNCIONAL</a:t>
            </a:r>
            <a:endParaRPr lang="es-PE" altLang="es-PE" smtClean="0">
              <a:solidFill>
                <a:schemeClr val="bg1"/>
              </a:solidFill>
            </a:endParaRPr>
          </a:p>
        </p:txBody>
      </p:sp>
      <p:sp>
        <p:nvSpPr>
          <p:cNvPr id="8195" name="Rectangle 3"/>
          <p:cNvSpPr>
            <a:spLocks noGrp="1" noChangeArrowheads="1"/>
          </p:cNvSpPr>
          <p:nvPr>
            <p:ph type="body" idx="1"/>
          </p:nvPr>
        </p:nvSpPr>
        <p:spPr>
          <a:xfrm>
            <a:off x="1494235" y="1113235"/>
            <a:ext cx="6172200" cy="540544"/>
          </a:xfrm>
        </p:spPr>
        <p:txBody>
          <a:bodyPr/>
          <a:lstStyle/>
          <a:p>
            <a:pPr eaLnBrk="1" hangingPunct="1"/>
            <a:r>
              <a:rPr lang="en-US" altLang="es-PE" smtClean="0"/>
              <a:t>Registrar usuario</a:t>
            </a:r>
            <a:endParaRPr lang="es-PE" altLang="es-PE" smtClean="0"/>
          </a:p>
        </p:txBody>
      </p:sp>
      <p:pic>
        <p:nvPicPr>
          <p:cNvPr id="2" name="Imagen 1"/>
          <p:cNvPicPr>
            <a:picLocks noChangeAspect="1"/>
          </p:cNvPicPr>
          <p:nvPr/>
        </p:nvPicPr>
        <p:blipFill>
          <a:blip r:embed="rId2"/>
          <a:stretch>
            <a:fillRect/>
          </a:stretch>
        </p:blipFill>
        <p:spPr>
          <a:xfrm>
            <a:off x="1628289" y="1653779"/>
            <a:ext cx="5638408" cy="3203786"/>
          </a:xfrm>
          <a:prstGeom prst="rect">
            <a:avLst/>
          </a:prstGeom>
        </p:spPr>
      </p:pic>
    </p:spTree>
    <p:extLst>
      <p:ext uri="{BB962C8B-B14F-4D97-AF65-F5344CB8AC3E}">
        <p14:creationId xmlns:p14="http://schemas.microsoft.com/office/powerpoint/2010/main" val="541848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PE" dirty="0">
                <a:effectLst/>
              </a:rPr>
              <a:t>Justificación </a:t>
            </a:r>
          </a:p>
        </p:txBody>
      </p:sp>
      <p:sp>
        <p:nvSpPr>
          <p:cNvPr id="3" name="Content Placeholder 2"/>
          <p:cNvSpPr>
            <a:spLocks noGrp="1"/>
          </p:cNvSpPr>
          <p:nvPr>
            <p:ph idx="1"/>
          </p:nvPr>
        </p:nvSpPr>
        <p:spPr/>
        <p:txBody>
          <a:bodyPr>
            <a:normAutofit/>
          </a:bodyPr>
          <a:lstStyle/>
          <a:p>
            <a:pPr marL="0" indent="0">
              <a:buNone/>
            </a:pPr>
            <a:endParaRPr lang="en-US" sz="2400" dirty="0"/>
          </a:p>
          <a:p>
            <a:r>
              <a:rPr lang="es-PE" sz="2400" dirty="0"/>
              <a:t>El desarrollo de este proyecto espera resolver la necesidad de la municipalidad de Los Olivos, de que los usuarios realicen sus procesos de inscripción, matrícula y pago de los diversos talleres con los que cuenta de forma online. Utilizando una plataforma web que además de ser amigable les sea seguro de utilizar para las transacciones.</a:t>
            </a:r>
            <a:endParaRPr lang="en-US" sz="2400" dirty="0"/>
          </a:p>
        </p:txBody>
      </p:sp>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SPIKE FUNCIONAL</a:t>
            </a:r>
            <a:endParaRPr lang="es-PE" altLang="es-PE" smtClean="0">
              <a:solidFill>
                <a:schemeClr val="bg1"/>
              </a:solidFill>
            </a:endParaRPr>
          </a:p>
        </p:txBody>
      </p:sp>
      <p:pic>
        <p:nvPicPr>
          <p:cNvPr id="3" name="Imagen 2"/>
          <p:cNvPicPr>
            <a:picLocks noChangeAspect="1"/>
          </p:cNvPicPr>
          <p:nvPr/>
        </p:nvPicPr>
        <p:blipFill>
          <a:blip r:embed="rId2"/>
          <a:stretch>
            <a:fillRect/>
          </a:stretch>
        </p:blipFill>
        <p:spPr>
          <a:xfrm>
            <a:off x="1976015" y="1673425"/>
            <a:ext cx="4786460" cy="3083269"/>
          </a:xfrm>
          <a:prstGeom prst="rect">
            <a:avLst/>
          </a:prstGeom>
        </p:spPr>
      </p:pic>
      <p:sp>
        <p:nvSpPr>
          <p:cNvPr id="7" name="Rectangle 3"/>
          <p:cNvSpPr txBox="1">
            <a:spLocks noChangeArrowheads="1"/>
          </p:cNvSpPr>
          <p:nvPr/>
        </p:nvSpPr>
        <p:spPr>
          <a:xfrm>
            <a:off x="503635" y="1197405"/>
            <a:ext cx="8229600" cy="7207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s-PE" dirty="0" smtClean="0"/>
              <a:t>Registrar </a:t>
            </a:r>
            <a:r>
              <a:rPr lang="en-US" altLang="es-PE" dirty="0" err="1" smtClean="0"/>
              <a:t>usuario</a:t>
            </a:r>
            <a:r>
              <a:rPr lang="en-US" altLang="es-PE" dirty="0" smtClean="0"/>
              <a:t> – </a:t>
            </a:r>
            <a:r>
              <a:rPr lang="en-US" altLang="es-PE" dirty="0" err="1" smtClean="0"/>
              <a:t>Crear</a:t>
            </a:r>
            <a:r>
              <a:rPr lang="en-US" altLang="es-PE" dirty="0" smtClean="0"/>
              <a:t> </a:t>
            </a:r>
            <a:r>
              <a:rPr lang="en-US" altLang="es-PE" dirty="0" err="1" smtClean="0"/>
              <a:t>contraseña</a:t>
            </a:r>
            <a:endParaRPr lang="es-PE" altLang="es-PE" dirty="0" smtClean="0"/>
          </a:p>
        </p:txBody>
      </p:sp>
    </p:spTree>
    <p:extLst>
      <p:ext uri="{BB962C8B-B14F-4D97-AF65-F5344CB8AC3E}">
        <p14:creationId xmlns:p14="http://schemas.microsoft.com/office/powerpoint/2010/main" val="3595934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SPIKE FUNCIONAL</a:t>
            </a:r>
            <a:endParaRPr lang="es-PE" altLang="es-PE" smtClean="0">
              <a:solidFill>
                <a:schemeClr val="bg1"/>
              </a:solidFill>
            </a:endParaRPr>
          </a:p>
        </p:txBody>
      </p:sp>
      <p:sp>
        <p:nvSpPr>
          <p:cNvPr id="8195" name="Rectangle 3"/>
          <p:cNvSpPr>
            <a:spLocks noGrp="1" noChangeArrowheads="1"/>
          </p:cNvSpPr>
          <p:nvPr>
            <p:ph type="body" idx="1"/>
          </p:nvPr>
        </p:nvSpPr>
        <p:spPr>
          <a:xfrm>
            <a:off x="1494235" y="1113235"/>
            <a:ext cx="6172200" cy="540544"/>
          </a:xfrm>
        </p:spPr>
        <p:txBody>
          <a:bodyPr/>
          <a:lstStyle/>
          <a:p>
            <a:pPr eaLnBrk="1" hangingPunct="1"/>
            <a:r>
              <a:rPr lang="en-US" altLang="es-PE" dirty="0" err="1" smtClean="0"/>
              <a:t>Recuperacíon</a:t>
            </a:r>
            <a:r>
              <a:rPr lang="en-US" altLang="es-PE" dirty="0" smtClean="0"/>
              <a:t> de </a:t>
            </a:r>
            <a:r>
              <a:rPr lang="en-US" altLang="es-PE" dirty="0" err="1" smtClean="0"/>
              <a:t>contraseña</a:t>
            </a:r>
            <a:endParaRPr lang="es-PE" altLang="es-PE" dirty="0" smtClean="0"/>
          </a:p>
        </p:txBody>
      </p:sp>
      <p:pic>
        <p:nvPicPr>
          <p:cNvPr id="2" name="Imagen 1"/>
          <p:cNvPicPr>
            <a:picLocks noChangeAspect="1"/>
          </p:cNvPicPr>
          <p:nvPr/>
        </p:nvPicPr>
        <p:blipFill>
          <a:blip r:embed="rId2"/>
          <a:stretch>
            <a:fillRect/>
          </a:stretch>
        </p:blipFill>
        <p:spPr>
          <a:xfrm>
            <a:off x="1212490" y="1653779"/>
            <a:ext cx="5331373" cy="3121385"/>
          </a:xfrm>
          <a:prstGeom prst="rect">
            <a:avLst/>
          </a:prstGeom>
        </p:spPr>
      </p:pic>
    </p:spTree>
    <p:extLst>
      <p:ext uri="{BB962C8B-B14F-4D97-AF65-F5344CB8AC3E}">
        <p14:creationId xmlns:p14="http://schemas.microsoft.com/office/powerpoint/2010/main" val="96171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SPIKE FUNCIONAL</a:t>
            </a:r>
            <a:endParaRPr lang="es-PE" altLang="es-PE" smtClean="0">
              <a:solidFill>
                <a:schemeClr val="bg1"/>
              </a:solidFill>
            </a:endParaRPr>
          </a:p>
        </p:txBody>
      </p:sp>
      <p:sp>
        <p:nvSpPr>
          <p:cNvPr id="8195" name="Rectangle 3"/>
          <p:cNvSpPr>
            <a:spLocks noGrp="1" noChangeArrowheads="1"/>
          </p:cNvSpPr>
          <p:nvPr>
            <p:ph type="body" idx="1"/>
          </p:nvPr>
        </p:nvSpPr>
        <p:spPr>
          <a:xfrm>
            <a:off x="1494235" y="1113235"/>
            <a:ext cx="6172200" cy="540544"/>
          </a:xfrm>
        </p:spPr>
        <p:txBody>
          <a:bodyPr/>
          <a:lstStyle/>
          <a:p>
            <a:pPr eaLnBrk="1" hangingPunct="1"/>
            <a:r>
              <a:rPr lang="en-US" altLang="es-PE" dirty="0" err="1" smtClean="0"/>
              <a:t>Registro</a:t>
            </a:r>
            <a:r>
              <a:rPr lang="en-US" altLang="es-PE" dirty="0" smtClean="0"/>
              <a:t> de </a:t>
            </a:r>
            <a:r>
              <a:rPr lang="en-US" altLang="es-PE" dirty="0" err="1" smtClean="0"/>
              <a:t>Alumno</a:t>
            </a:r>
            <a:endParaRPr lang="es-PE" altLang="es-PE" dirty="0" smtClean="0"/>
          </a:p>
        </p:txBody>
      </p:sp>
      <p:pic>
        <p:nvPicPr>
          <p:cNvPr id="3" name="Imagen 2"/>
          <p:cNvPicPr>
            <a:picLocks noChangeAspect="1"/>
          </p:cNvPicPr>
          <p:nvPr/>
        </p:nvPicPr>
        <p:blipFill>
          <a:blip r:embed="rId2"/>
          <a:stretch>
            <a:fillRect/>
          </a:stretch>
        </p:blipFill>
        <p:spPr>
          <a:xfrm>
            <a:off x="1976015" y="1653779"/>
            <a:ext cx="4515900" cy="3265263"/>
          </a:xfrm>
          <a:prstGeom prst="rect">
            <a:avLst/>
          </a:prstGeom>
        </p:spPr>
      </p:pic>
    </p:spTree>
    <p:extLst>
      <p:ext uri="{BB962C8B-B14F-4D97-AF65-F5344CB8AC3E}">
        <p14:creationId xmlns:p14="http://schemas.microsoft.com/office/powerpoint/2010/main" val="1035542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SPIKE FUNCIONAL</a:t>
            </a:r>
            <a:endParaRPr lang="es-PE" altLang="es-PE" smtClean="0">
              <a:solidFill>
                <a:schemeClr val="bg1"/>
              </a:solidFill>
            </a:endParaRPr>
          </a:p>
        </p:txBody>
      </p:sp>
      <p:sp>
        <p:nvSpPr>
          <p:cNvPr id="8195" name="Rectangle 3"/>
          <p:cNvSpPr>
            <a:spLocks noGrp="1" noChangeArrowheads="1"/>
          </p:cNvSpPr>
          <p:nvPr>
            <p:ph type="body" idx="1"/>
          </p:nvPr>
        </p:nvSpPr>
        <p:spPr>
          <a:xfrm>
            <a:off x="1494235" y="1113235"/>
            <a:ext cx="6172200" cy="540544"/>
          </a:xfrm>
        </p:spPr>
        <p:txBody>
          <a:bodyPr/>
          <a:lstStyle/>
          <a:p>
            <a:pPr marL="0" indent="0" eaLnBrk="1" hangingPunct="1">
              <a:buNone/>
            </a:pPr>
            <a:r>
              <a:rPr lang="es-PE" altLang="es-PE" dirty="0" smtClean="0"/>
              <a:t>Selección de Talleres</a:t>
            </a:r>
          </a:p>
        </p:txBody>
      </p:sp>
      <p:pic>
        <p:nvPicPr>
          <p:cNvPr id="2" name="Imagen 1"/>
          <p:cNvPicPr>
            <a:picLocks noChangeAspect="1"/>
          </p:cNvPicPr>
          <p:nvPr/>
        </p:nvPicPr>
        <p:blipFill>
          <a:blip r:embed="rId2"/>
          <a:stretch>
            <a:fillRect/>
          </a:stretch>
        </p:blipFill>
        <p:spPr>
          <a:xfrm>
            <a:off x="1670605" y="1692152"/>
            <a:ext cx="5716746" cy="3439904"/>
          </a:xfrm>
          <a:prstGeom prst="rect">
            <a:avLst/>
          </a:prstGeom>
        </p:spPr>
      </p:pic>
    </p:spTree>
    <p:extLst>
      <p:ext uri="{BB962C8B-B14F-4D97-AF65-F5344CB8AC3E}">
        <p14:creationId xmlns:p14="http://schemas.microsoft.com/office/powerpoint/2010/main" val="548828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SPIKE FUNCIONAL</a:t>
            </a:r>
            <a:endParaRPr lang="es-PE" altLang="es-PE" smtClean="0">
              <a:solidFill>
                <a:schemeClr val="bg1"/>
              </a:solidFill>
            </a:endParaRPr>
          </a:p>
        </p:txBody>
      </p:sp>
      <p:sp>
        <p:nvSpPr>
          <p:cNvPr id="8195" name="Rectangle 3"/>
          <p:cNvSpPr>
            <a:spLocks noGrp="1" noChangeArrowheads="1"/>
          </p:cNvSpPr>
          <p:nvPr>
            <p:ph type="body" idx="1"/>
          </p:nvPr>
        </p:nvSpPr>
        <p:spPr>
          <a:xfrm>
            <a:off x="1494235" y="1113235"/>
            <a:ext cx="6172200" cy="540544"/>
          </a:xfrm>
        </p:spPr>
        <p:txBody>
          <a:bodyPr/>
          <a:lstStyle/>
          <a:p>
            <a:pPr marL="0" indent="0" eaLnBrk="1" hangingPunct="1">
              <a:buNone/>
            </a:pPr>
            <a:r>
              <a:rPr lang="es-PE" altLang="es-PE" dirty="0" smtClean="0"/>
              <a:t>Pasarela de pago</a:t>
            </a:r>
          </a:p>
        </p:txBody>
      </p:sp>
      <p:pic>
        <p:nvPicPr>
          <p:cNvPr id="6" name="Imagen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4950" y="1895003"/>
            <a:ext cx="4407201" cy="299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2602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Diagrama de Componente</a:t>
            </a:r>
            <a:endParaRPr lang="es-PE" altLang="es-PE" smtClean="0">
              <a:solidFill>
                <a:schemeClr val="bg1"/>
              </a:solidFill>
            </a:endParaRPr>
          </a:p>
        </p:txBody>
      </p:sp>
      <p:pic>
        <p:nvPicPr>
          <p:cNvPr id="18435" name="Imagen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27722" y="1006079"/>
            <a:ext cx="3781425" cy="371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1094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Diagrama de Componente</a:t>
            </a:r>
            <a:endParaRPr lang="es-PE" altLang="es-PE" smtClean="0">
              <a:solidFill>
                <a:schemeClr val="bg1"/>
              </a:solidFill>
            </a:endParaRPr>
          </a:p>
        </p:txBody>
      </p:sp>
      <p:pic>
        <p:nvPicPr>
          <p:cNvPr id="19459" name="Imagen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57438" y="863203"/>
            <a:ext cx="4212431" cy="395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627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Diagrama de Despliegue</a:t>
            </a:r>
            <a:endParaRPr lang="es-PE" altLang="es-PE" smtClean="0">
              <a:solidFill>
                <a:schemeClr val="bg1"/>
              </a:solidFill>
            </a:endParaRPr>
          </a:p>
        </p:txBody>
      </p:sp>
      <p:pic>
        <p:nvPicPr>
          <p:cNvPr id="20483" name="Imagen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9363" y="1329929"/>
            <a:ext cx="4114800" cy="2978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4199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Diagrama de Despliegue</a:t>
            </a:r>
            <a:endParaRPr lang="es-PE" altLang="es-PE" smtClean="0">
              <a:solidFill>
                <a:schemeClr val="bg1"/>
              </a:solidFill>
            </a:endParaRPr>
          </a:p>
        </p:txBody>
      </p:sp>
      <p:pic>
        <p:nvPicPr>
          <p:cNvPr id="21507" name="Imagen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9907" y="1221581"/>
            <a:ext cx="2759869"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6539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Diseño Conceptual</a:t>
            </a:r>
            <a:endParaRPr lang="es-PE" altLang="es-PE" smtClean="0">
              <a:solidFill>
                <a:schemeClr val="bg1"/>
              </a:solidFill>
            </a:endParaRPr>
          </a:p>
        </p:txBody>
      </p:sp>
      <p:pic>
        <p:nvPicPr>
          <p:cNvPr id="18435" name="Imagen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5963" y="1221582"/>
            <a:ext cx="5264944" cy="359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2110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PE" sz="2400" b="1" dirty="0">
                <a:effectLst/>
              </a:rPr>
              <a:t>Objetivos </a:t>
            </a:r>
            <a:r>
              <a:rPr lang="es-PE" sz="2400" b="1" dirty="0" smtClean="0">
                <a:effectLst/>
              </a:rPr>
              <a:t>estratégicos y </a:t>
            </a:r>
            <a:r>
              <a:rPr lang="es-PE" sz="2400" b="1" dirty="0">
                <a:effectLst/>
              </a:rPr>
              <a:t>Criterios de </a:t>
            </a:r>
            <a:r>
              <a:rPr lang="es-PE" sz="2400" b="1" dirty="0" smtClean="0">
                <a:effectLst/>
              </a:rPr>
              <a:t>éxito</a:t>
            </a:r>
            <a:endParaRPr lang="es-PE" sz="2400" dirty="0"/>
          </a:p>
        </p:txBody>
      </p:sp>
      <p:sp>
        <p:nvSpPr>
          <p:cNvPr id="3" name="Marcador de contenido 2"/>
          <p:cNvSpPr>
            <a:spLocks noGrp="1"/>
          </p:cNvSpPr>
          <p:nvPr>
            <p:ph idx="1"/>
          </p:nvPr>
        </p:nvSpPr>
        <p:spPr>
          <a:xfrm>
            <a:off x="118330" y="1197405"/>
            <a:ext cx="3995555" cy="3668526"/>
          </a:xfrm>
        </p:spPr>
        <p:txBody>
          <a:bodyPr>
            <a:normAutofit fontScale="70000" lnSpcReduction="20000"/>
          </a:bodyPr>
          <a:lstStyle/>
          <a:p>
            <a:pPr marL="0" indent="0" algn="ctr">
              <a:buNone/>
            </a:pPr>
            <a:r>
              <a:rPr lang="es-PE" sz="2600" b="1" i="1" dirty="0" smtClean="0"/>
              <a:t>Objetivos </a:t>
            </a:r>
            <a:r>
              <a:rPr lang="es-PE" sz="2600" b="1" i="1" dirty="0" smtClean="0"/>
              <a:t>Específicos</a:t>
            </a:r>
            <a:endParaRPr lang="es-PE" sz="2600" b="1" i="1" dirty="0" smtClean="0"/>
          </a:p>
          <a:p>
            <a:pPr lvl="0"/>
            <a:r>
              <a:rPr lang="es-PE" sz="2600" dirty="0"/>
              <a:t>Analizar y dar los alcances del software web que se va a desarrollar.</a:t>
            </a:r>
            <a:endParaRPr lang="en-US" sz="2600" dirty="0"/>
          </a:p>
          <a:p>
            <a:pPr lvl="0"/>
            <a:r>
              <a:rPr lang="es-PE" sz="2600" dirty="0"/>
              <a:t>Diseñar el software, que para nuestro proyecto es un sistema web para matriculas con pasarela de pagos.</a:t>
            </a:r>
            <a:endParaRPr lang="en-US" sz="2600" dirty="0"/>
          </a:p>
          <a:p>
            <a:pPr lvl="0"/>
            <a:r>
              <a:rPr lang="es-PE" sz="2600" dirty="0"/>
              <a:t>Desarrollar los componentes requeridos para el software web.</a:t>
            </a:r>
            <a:endParaRPr lang="en-US" sz="2600" dirty="0"/>
          </a:p>
          <a:p>
            <a:pPr lvl="0"/>
            <a:r>
              <a:rPr lang="es-PE" sz="2600" dirty="0"/>
              <a:t>Realizar las pruebas y verificaciones del software web desarrollado.</a:t>
            </a:r>
            <a:endParaRPr lang="en-US" sz="2600" dirty="0"/>
          </a:p>
          <a:p>
            <a:pPr lvl="0"/>
            <a:r>
              <a:rPr lang="es-PE" sz="2600" dirty="0"/>
              <a:t>Realizar el informe requerido del proyecto.</a:t>
            </a:r>
            <a:endParaRPr lang="en-US" sz="2600" dirty="0"/>
          </a:p>
        </p:txBody>
      </p:sp>
      <p:pic>
        <p:nvPicPr>
          <p:cNvPr id="7170" name="Picture 2" descr="Estrategias de adaptación, venta y escalabilidad de empresas tecnológicas  en EE.UU.” | empresaexterior ￨Noticias del comercio exterior y negocio  internacional. Españ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705" y="1655520"/>
            <a:ext cx="3664920" cy="219895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230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Diseño Lógico</a:t>
            </a:r>
            <a:endParaRPr lang="es-PE" altLang="es-PE" smtClean="0">
              <a:solidFill>
                <a:schemeClr val="bg1"/>
              </a:solidFill>
            </a:endParaRPr>
          </a:p>
        </p:txBody>
      </p:sp>
      <p:pic>
        <p:nvPicPr>
          <p:cNvPr id="19459" name="Imagen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275160"/>
            <a:ext cx="6580585" cy="340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8045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Diseño Lógico</a:t>
            </a:r>
            <a:endParaRPr lang="es-PE" altLang="es-PE" smtClean="0">
              <a:solidFill>
                <a:schemeClr val="bg1"/>
              </a:solidFill>
            </a:endParaRPr>
          </a:p>
        </p:txBody>
      </p:sp>
      <p:pic>
        <p:nvPicPr>
          <p:cNvPr id="20483" name="Imagen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5410" y="910829"/>
            <a:ext cx="2942034" cy="3920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7996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Diseño Físico</a:t>
            </a:r>
            <a:endParaRPr lang="es-PE" altLang="es-PE" smtClean="0">
              <a:solidFill>
                <a:schemeClr val="bg1"/>
              </a:solidFill>
            </a:endParaRPr>
          </a:p>
        </p:txBody>
      </p:sp>
      <p:pic>
        <p:nvPicPr>
          <p:cNvPr id="21507" name="Imagen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5431" y="1221582"/>
            <a:ext cx="6182916" cy="3555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3645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Diseño Físico</a:t>
            </a:r>
            <a:endParaRPr lang="es-PE" altLang="es-PE" smtClean="0">
              <a:solidFill>
                <a:schemeClr val="bg1"/>
              </a:solidFill>
            </a:endParaRPr>
          </a:p>
        </p:txBody>
      </p:sp>
      <p:pic>
        <p:nvPicPr>
          <p:cNvPr id="22531" name="Imagen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36057" y="1006079"/>
            <a:ext cx="3393281" cy="3780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7773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48965" y="39260"/>
            <a:ext cx="6172200" cy="757238"/>
          </a:xfrm>
        </p:spPr>
        <p:txBody>
          <a:bodyPr>
            <a:normAutofit fontScale="90000"/>
          </a:bodyPr>
          <a:lstStyle/>
          <a:p>
            <a:pPr eaLnBrk="1" hangingPunct="1"/>
            <a:r>
              <a:rPr lang="en-US" altLang="es-PE" dirty="0" err="1" smtClean="0">
                <a:solidFill>
                  <a:schemeClr val="bg1"/>
                </a:solidFill>
              </a:rPr>
              <a:t>Resumen</a:t>
            </a:r>
            <a:r>
              <a:rPr lang="en-US" altLang="es-PE" dirty="0" smtClean="0">
                <a:solidFill>
                  <a:schemeClr val="bg1"/>
                </a:solidFill>
              </a:rPr>
              <a:t> de </a:t>
            </a:r>
            <a:r>
              <a:rPr lang="en-US" altLang="es-PE" dirty="0" err="1" smtClean="0">
                <a:solidFill>
                  <a:schemeClr val="bg1"/>
                </a:solidFill>
              </a:rPr>
              <a:t>Historias</a:t>
            </a:r>
            <a:r>
              <a:rPr lang="en-US" altLang="es-PE" dirty="0" smtClean="0">
                <a:solidFill>
                  <a:schemeClr val="bg1"/>
                </a:solidFill>
              </a:rPr>
              <a:t> de </a:t>
            </a:r>
            <a:r>
              <a:rPr lang="en-US" altLang="es-PE" dirty="0" err="1" smtClean="0">
                <a:solidFill>
                  <a:schemeClr val="bg1"/>
                </a:solidFill>
              </a:rPr>
              <a:t>usuario</a:t>
            </a:r>
            <a:endParaRPr lang="es-PE" altLang="es-PE" dirty="0" smtClean="0">
              <a:solidFill>
                <a:schemeClr val="bg1"/>
              </a:solidFill>
            </a:endParaRPr>
          </a:p>
        </p:txBody>
      </p:sp>
      <p:pic>
        <p:nvPicPr>
          <p:cNvPr id="4" name="Imagen 3"/>
          <p:cNvPicPr/>
          <p:nvPr/>
        </p:nvPicPr>
        <p:blipFill>
          <a:blip r:embed="rId2">
            <a:extLst>
              <a:ext uri="{28A0092B-C50C-407E-A947-70E740481C1C}">
                <a14:useLocalDpi xmlns:a14="http://schemas.microsoft.com/office/drawing/2010/main" val="0"/>
              </a:ext>
            </a:extLst>
          </a:blip>
          <a:stretch>
            <a:fillRect/>
          </a:stretch>
        </p:blipFill>
        <p:spPr>
          <a:xfrm>
            <a:off x="1268115" y="1197405"/>
            <a:ext cx="4533900" cy="352361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3096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48965" y="39260"/>
            <a:ext cx="6172200" cy="757238"/>
          </a:xfrm>
        </p:spPr>
        <p:txBody>
          <a:bodyPr>
            <a:normAutofit fontScale="90000"/>
          </a:bodyPr>
          <a:lstStyle/>
          <a:p>
            <a:pPr eaLnBrk="1" hangingPunct="1"/>
            <a:r>
              <a:rPr lang="en-US" altLang="es-PE" dirty="0" err="1" smtClean="0">
                <a:solidFill>
                  <a:schemeClr val="bg1"/>
                </a:solidFill>
              </a:rPr>
              <a:t>Resumen</a:t>
            </a:r>
            <a:r>
              <a:rPr lang="en-US" altLang="es-PE" dirty="0" smtClean="0">
                <a:solidFill>
                  <a:schemeClr val="bg1"/>
                </a:solidFill>
              </a:rPr>
              <a:t> de </a:t>
            </a:r>
            <a:r>
              <a:rPr lang="en-US" altLang="es-PE" dirty="0" err="1" smtClean="0">
                <a:solidFill>
                  <a:schemeClr val="bg1"/>
                </a:solidFill>
              </a:rPr>
              <a:t>Historias</a:t>
            </a:r>
            <a:r>
              <a:rPr lang="en-US" altLang="es-PE" dirty="0" smtClean="0">
                <a:solidFill>
                  <a:schemeClr val="bg1"/>
                </a:solidFill>
              </a:rPr>
              <a:t> de </a:t>
            </a:r>
            <a:r>
              <a:rPr lang="en-US" altLang="es-PE" dirty="0" err="1" smtClean="0">
                <a:solidFill>
                  <a:schemeClr val="bg1"/>
                </a:solidFill>
              </a:rPr>
              <a:t>usuario</a:t>
            </a:r>
            <a:endParaRPr lang="es-PE" altLang="es-PE" dirty="0" smtClean="0">
              <a:solidFill>
                <a:schemeClr val="bg1"/>
              </a:solidFill>
            </a:endParaRPr>
          </a:p>
        </p:txBody>
      </p:sp>
      <p:pic>
        <p:nvPicPr>
          <p:cNvPr id="3" name="Imagen 2"/>
          <p:cNvPicPr/>
          <p:nvPr/>
        </p:nvPicPr>
        <p:blipFill>
          <a:blip r:embed="rId2">
            <a:extLst>
              <a:ext uri="{28A0092B-C50C-407E-A947-70E740481C1C}">
                <a14:useLocalDpi xmlns:a14="http://schemas.microsoft.com/office/drawing/2010/main" val="0"/>
              </a:ext>
            </a:extLst>
          </a:blip>
          <a:stretch>
            <a:fillRect/>
          </a:stretch>
        </p:blipFill>
        <p:spPr>
          <a:xfrm>
            <a:off x="1670605" y="1044699"/>
            <a:ext cx="5039265" cy="38223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34898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48965" y="39260"/>
            <a:ext cx="6172200" cy="757238"/>
          </a:xfrm>
        </p:spPr>
        <p:txBody>
          <a:bodyPr>
            <a:normAutofit fontScale="90000"/>
          </a:bodyPr>
          <a:lstStyle/>
          <a:p>
            <a:pPr eaLnBrk="1" hangingPunct="1"/>
            <a:r>
              <a:rPr lang="en-US" altLang="es-PE" dirty="0" err="1" smtClean="0">
                <a:solidFill>
                  <a:schemeClr val="bg1"/>
                </a:solidFill>
              </a:rPr>
              <a:t>Resumen</a:t>
            </a:r>
            <a:r>
              <a:rPr lang="en-US" altLang="es-PE" dirty="0" smtClean="0">
                <a:solidFill>
                  <a:schemeClr val="bg1"/>
                </a:solidFill>
              </a:rPr>
              <a:t> de </a:t>
            </a:r>
            <a:r>
              <a:rPr lang="en-US" altLang="es-PE" dirty="0" err="1" smtClean="0">
                <a:solidFill>
                  <a:schemeClr val="bg1"/>
                </a:solidFill>
              </a:rPr>
              <a:t>Historias</a:t>
            </a:r>
            <a:r>
              <a:rPr lang="en-US" altLang="es-PE" dirty="0" smtClean="0">
                <a:solidFill>
                  <a:schemeClr val="bg1"/>
                </a:solidFill>
              </a:rPr>
              <a:t> de </a:t>
            </a:r>
            <a:r>
              <a:rPr lang="en-US" altLang="es-PE" dirty="0" err="1" smtClean="0">
                <a:solidFill>
                  <a:schemeClr val="bg1"/>
                </a:solidFill>
              </a:rPr>
              <a:t>usuario</a:t>
            </a:r>
            <a:endParaRPr lang="es-PE" altLang="es-PE" dirty="0" smtClean="0">
              <a:solidFill>
                <a:schemeClr val="bg1"/>
              </a:solidFill>
            </a:endParaRPr>
          </a:p>
        </p:txBody>
      </p:sp>
      <p:pic>
        <p:nvPicPr>
          <p:cNvPr id="5" name="Imagen 4"/>
          <p:cNvPicPr/>
          <p:nvPr/>
        </p:nvPicPr>
        <p:blipFill>
          <a:blip r:embed="rId2">
            <a:extLst>
              <a:ext uri="{28A0092B-C50C-407E-A947-70E740481C1C}">
                <a14:useLocalDpi xmlns:a14="http://schemas.microsoft.com/office/drawing/2010/main" val="0"/>
              </a:ext>
            </a:extLst>
          </a:blip>
          <a:stretch>
            <a:fillRect/>
          </a:stretch>
        </p:blipFill>
        <p:spPr>
          <a:xfrm>
            <a:off x="2128720" y="1197404"/>
            <a:ext cx="4428445" cy="351221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7614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532335" y="86916"/>
            <a:ext cx="6172200" cy="757238"/>
          </a:xfrm>
        </p:spPr>
        <p:txBody>
          <a:bodyPr/>
          <a:lstStyle/>
          <a:p>
            <a:pPr eaLnBrk="1" hangingPunct="1"/>
            <a:r>
              <a:rPr lang="es-PE" altLang="es-PE" dirty="0" smtClean="0">
                <a:solidFill>
                  <a:schemeClr val="bg1"/>
                </a:solidFill>
              </a:rPr>
              <a:t>Resumen de Pruebas</a:t>
            </a:r>
          </a:p>
        </p:txBody>
      </p:sp>
      <p:pic>
        <p:nvPicPr>
          <p:cNvPr id="2" name="Imagen 1"/>
          <p:cNvPicPr>
            <a:picLocks noChangeAspect="1"/>
          </p:cNvPicPr>
          <p:nvPr/>
        </p:nvPicPr>
        <p:blipFill>
          <a:blip r:embed="rId2"/>
          <a:stretch>
            <a:fillRect/>
          </a:stretch>
        </p:blipFill>
        <p:spPr>
          <a:xfrm>
            <a:off x="131220" y="1044699"/>
            <a:ext cx="4487216" cy="2290575"/>
          </a:xfrm>
          <a:prstGeom prst="rect">
            <a:avLst/>
          </a:prstGeom>
        </p:spPr>
      </p:pic>
      <p:pic>
        <p:nvPicPr>
          <p:cNvPr id="3" name="Imagen 2"/>
          <p:cNvPicPr>
            <a:picLocks noChangeAspect="1"/>
          </p:cNvPicPr>
          <p:nvPr/>
        </p:nvPicPr>
        <p:blipFill>
          <a:blip r:embed="rId3"/>
          <a:stretch>
            <a:fillRect/>
          </a:stretch>
        </p:blipFill>
        <p:spPr>
          <a:xfrm>
            <a:off x="4618435" y="1502815"/>
            <a:ext cx="4448939" cy="3231415"/>
          </a:xfrm>
          <a:prstGeom prst="rect">
            <a:avLst/>
          </a:prstGeom>
        </p:spPr>
      </p:pic>
    </p:spTree>
    <p:extLst>
      <p:ext uri="{BB962C8B-B14F-4D97-AF65-F5344CB8AC3E}">
        <p14:creationId xmlns:p14="http://schemas.microsoft.com/office/powerpoint/2010/main" val="460620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532335" y="86916"/>
            <a:ext cx="6172200" cy="757238"/>
          </a:xfrm>
        </p:spPr>
        <p:txBody>
          <a:bodyPr/>
          <a:lstStyle/>
          <a:p>
            <a:pPr eaLnBrk="1" hangingPunct="1"/>
            <a:r>
              <a:rPr lang="es-PE" altLang="es-PE" dirty="0" smtClean="0">
                <a:solidFill>
                  <a:schemeClr val="bg1"/>
                </a:solidFill>
              </a:rPr>
              <a:t>Resumen de Pruebas</a:t>
            </a:r>
          </a:p>
        </p:txBody>
      </p:sp>
      <p:pic>
        <p:nvPicPr>
          <p:cNvPr id="4" name="Imagen 3"/>
          <p:cNvPicPr>
            <a:picLocks noChangeAspect="1"/>
          </p:cNvPicPr>
          <p:nvPr/>
        </p:nvPicPr>
        <p:blipFill>
          <a:blip r:embed="rId2"/>
          <a:stretch>
            <a:fillRect/>
          </a:stretch>
        </p:blipFill>
        <p:spPr>
          <a:xfrm>
            <a:off x="296260" y="1044701"/>
            <a:ext cx="4428445" cy="2278966"/>
          </a:xfrm>
          <a:prstGeom prst="rect">
            <a:avLst/>
          </a:prstGeom>
        </p:spPr>
      </p:pic>
      <p:pic>
        <p:nvPicPr>
          <p:cNvPr id="5" name="Imagen 4"/>
          <p:cNvPicPr>
            <a:picLocks noChangeAspect="1"/>
          </p:cNvPicPr>
          <p:nvPr/>
        </p:nvPicPr>
        <p:blipFill>
          <a:blip r:embed="rId3"/>
          <a:stretch>
            <a:fillRect/>
          </a:stretch>
        </p:blipFill>
        <p:spPr>
          <a:xfrm>
            <a:off x="4419295" y="1900630"/>
            <a:ext cx="4581150" cy="2846073"/>
          </a:xfrm>
          <a:prstGeom prst="rect">
            <a:avLst/>
          </a:prstGeom>
        </p:spPr>
      </p:pic>
    </p:spTree>
    <p:extLst>
      <p:ext uri="{BB962C8B-B14F-4D97-AF65-F5344CB8AC3E}">
        <p14:creationId xmlns:p14="http://schemas.microsoft.com/office/powerpoint/2010/main" val="3772950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532335" y="86916"/>
            <a:ext cx="6172200" cy="757238"/>
          </a:xfrm>
        </p:spPr>
        <p:txBody>
          <a:bodyPr/>
          <a:lstStyle/>
          <a:p>
            <a:pPr eaLnBrk="1" hangingPunct="1"/>
            <a:r>
              <a:rPr lang="es-PE" altLang="es-PE" dirty="0" smtClean="0">
                <a:solidFill>
                  <a:schemeClr val="bg1"/>
                </a:solidFill>
              </a:rPr>
              <a:t>Resumen de Pruebas</a:t>
            </a:r>
          </a:p>
        </p:txBody>
      </p:sp>
      <p:pic>
        <p:nvPicPr>
          <p:cNvPr id="6" name="Imagen 5"/>
          <p:cNvPicPr/>
          <p:nvPr/>
        </p:nvPicPr>
        <p:blipFill>
          <a:blip r:embed="rId2">
            <a:extLst>
              <a:ext uri="{28A0092B-C50C-407E-A947-70E740481C1C}">
                <a14:useLocalDpi xmlns:a14="http://schemas.microsoft.com/office/drawing/2010/main" val="0"/>
              </a:ext>
            </a:extLst>
          </a:blip>
          <a:stretch>
            <a:fillRect/>
          </a:stretch>
        </p:blipFill>
        <p:spPr>
          <a:xfrm>
            <a:off x="1607896" y="1197405"/>
            <a:ext cx="4185744" cy="36649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16038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En que Consiste el Proyecto?	</a:t>
            </a:r>
            <a:endParaRPr lang="es-PE" dirty="0"/>
          </a:p>
        </p:txBody>
      </p:sp>
      <p:sp>
        <p:nvSpPr>
          <p:cNvPr id="3" name="Marcador de contenido 2"/>
          <p:cNvSpPr>
            <a:spLocks noGrp="1"/>
          </p:cNvSpPr>
          <p:nvPr>
            <p:ph idx="1"/>
          </p:nvPr>
        </p:nvSpPr>
        <p:spPr>
          <a:xfrm>
            <a:off x="448965" y="1798134"/>
            <a:ext cx="4733854" cy="2137870"/>
          </a:xfrm>
        </p:spPr>
        <p:txBody>
          <a:bodyPr>
            <a:normAutofit/>
          </a:bodyPr>
          <a:lstStyle/>
          <a:p>
            <a:r>
              <a:rPr lang="es-PE" sz="2000" dirty="0"/>
              <a:t>Desarrollar </a:t>
            </a:r>
            <a:r>
              <a:rPr lang="es-PE" sz="2000" dirty="0" smtClean="0"/>
              <a:t>un portal </a:t>
            </a:r>
            <a:r>
              <a:rPr lang="es-PE" sz="2000" dirty="0"/>
              <a:t>web para, para que los usuarios se registren a diversos talleres con los que cuenta la municipalidad de los Olivos. Además de contar con una pasarela de pagos segura que acepta los diversos tipos de tarjetas. </a:t>
            </a:r>
          </a:p>
        </p:txBody>
      </p:sp>
      <p:pic>
        <p:nvPicPr>
          <p:cNvPr id="1026" name="Picture 2" descr="MATRÍCULA ON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5525" y="1960930"/>
            <a:ext cx="2972076" cy="198516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3268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532335" y="86916"/>
            <a:ext cx="6172200" cy="757238"/>
          </a:xfrm>
        </p:spPr>
        <p:txBody>
          <a:bodyPr/>
          <a:lstStyle/>
          <a:p>
            <a:pPr eaLnBrk="1" hangingPunct="1"/>
            <a:r>
              <a:rPr lang="es-PE" altLang="es-PE" dirty="0" smtClean="0">
                <a:solidFill>
                  <a:schemeClr val="bg1"/>
                </a:solidFill>
              </a:rPr>
              <a:t>Prueba de Integración</a:t>
            </a:r>
          </a:p>
        </p:txBody>
      </p:sp>
      <p:pic>
        <p:nvPicPr>
          <p:cNvPr id="2" name="Imagen 1"/>
          <p:cNvPicPr>
            <a:picLocks noChangeAspect="1"/>
          </p:cNvPicPr>
          <p:nvPr/>
        </p:nvPicPr>
        <p:blipFill>
          <a:blip r:embed="rId2"/>
          <a:stretch>
            <a:fillRect/>
          </a:stretch>
        </p:blipFill>
        <p:spPr>
          <a:xfrm>
            <a:off x="448965" y="1197406"/>
            <a:ext cx="3664920" cy="2063658"/>
          </a:xfrm>
          <a:prstGeom prst="rect">
            <a:avLst/>
          </a:prstGeom>
        </p:spPr>
      </p:pic>
      <p:pic>
        <p:nvPicPr>
          <p:cNvPr id="3" name="Imagen 2"/>
          <p:cNvPicPr>
            <a:picLocks noChangeAspect="1"/>
          </p:cNvPicPr>
          <p:nvPr/>
        </p:nvPicPr>
        <p:blipFill>
          <a:blip r:embed="rId3"/>
          <a:stretch>
            <a:fillRect/>
          </a:stretch>
        </p:blipFill>
        <p:spPr>
          <a:xfrm>
            <a:off x="4113885" y="1859545"/>
            <a:ext cx="4511003" cy="2634511"/>
          </a:xfrm>
          <a:prstGeom prst="rect">
            <a:avLst/>
          </a:prstGeom>
        </p:spPr>
      </p:pic>
    </p:spTree>
    <p:extLst>
      <p:ext uri="{BB962C8B-B14F-4D97-AF65-F5344CB8AC3E}">
        <p14:creationId xmlns:p14="http://schemas.microsoft.com/office/powerpoint/2010/main" val="748149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91684" y="14766"/>
            <a:ext cx="6172200" cy="757238"/>
          </a:xfrm>
        </p:spPr>
        <p:txBody>
          <a:bodyPr/>
          <a:lstStyle/>
          <a:p>
            <a:pPr eaLnBrk="1" hangingPunct="1"/>
            <a:r>
              <a:rPr lang="es-PE" altLang="es-PE" dirty="0" err="1" smtClean="0">
                <a:solidFill>
                  <a:schemeClr val="bg1"/>
                </a:solidFill>
              </a:rPr>
              <a:t>Es</a:t>
            </a:r>
            <a:r>
              <a:rPr lang="es-PE" altLang="es-PE" dirty="0" err="1" smtClean="0">
                <a:solidFill>
                  <a:schemeClr val="bg1"/>
                </a:solidFill>
              </a:rPr>
              <a:t>tandar</a:t>
            </a:r>
            <a:r>
              <a:rPr lang="es-PE" altLang="es-PE" dirty="0" smtClean="0">
                <a:solidFill>
                  <a:schemeClr val="bg1"/>
                </a:solidFill>
              </a:rPr>
              <a:t> </a:t>
            </a:r>
            <a:r>
              <a:rPr lang="es-PE" altLang="es-PE" dirty="0" smtClean="0">
                <a:solidFill>
                  <a:schemeClr val="bg1"/>
                </a:solidFill>
              </a:rPr>
              <a:t>de Programación</a:t>
            </a:r>
          </a:p>
        </p:txBody>
      </p:sp>
      <p:sp>
        <p:nvSpPr>
          <p:cNvPr id="4" name="Rectángulo 3"/>
          <p:cNvSpPr/>
          <p:nvPr/>
        </p:nvSpPr>
        <p:spPr>
          <a:xfrm>
            <a:off x="296260" y="1808225"/>
            <a:ext cx="3664920" cy="1674305"/>
          </a:xfrm>
          <a:prstGeom prst="rect">
            <a:avLst/>
          </a:prstGeom>
        </p:spPr>
        <p:txBody>
          <a:bodyPr wrap="square">
            <a:spAutoFit/>
          </a:bodyPr>
          <a:lstStyle/>
          <a:p>
            <a:pPr marL="342900" lvl="0" indent="-342900">
              <a:lnSpc>
                <a:spcPct val="115000"/>
              </a:lnSpc>
              <a:spcAft>
                <a:spcPts val="0"/>
              </a:spcAft>
              <a:buFont typeface="Symbol" panose="05050102010706020507" pitchFamily="18" charset="2"/>
              <a:buChar char=""/>
            </a:pPr>
            <a:r>
              <a:rPr lang="es-ES" sz="1200" dirty="0">
                <a:solidFill>
                  <a:srgbClr val="24292E"/>
                </a:solidFill>
                <a:latin typeface="Calibri" panose="020F0502020204030204" pitchFamily="34" charset="0"/>
                <a:ea typeface="Times New Roman" panose="02020603050405020304" pitchFamily="18" charset="0"/>
                <a:cs typeface="Calibri" panose="020F0502020204030204" pitchFamily="34" charset="0"/>
              </a:rPr>
              <a:t>La declaración del </a:t>
            </a:r>
            <a:r>
              <a:rPr lang="es-ES" sz="1200" dirty="0" err="1">
                <a:solidFill>
                  <a:srgbClr val="24292E"/>
                </a:solidFill>
                <a:latin typeface="Calibri" panose="020F0502020204030204" pitchFamily="34" charset="0"/>
                <a:ea typeface="Times New Roman" panose="02020603050405020304" pitchFamily="18" charset="0"/>
                <a:cs typeface="Calibri" panose="020F0502020204030204" pitchFamily="34" charset="0"/>
              </a:rPr>
              <a:t>namespace</a:t>
            </a:r>
            <a:r>
              <a:rPr lang="es-ES" sz="1200" dirty="0">
                <a:solidFill>
                  <a:srgbClr val="24292E"/>
                </a:solidFill>
                <a:latin typeface="Calibri" panose="020F0502020204030204" pitchFamily="34" charset="0"/>
                <a:ea typeface="Times New Roman" panose="02020603050405020304" pitchFamily="18" charset="0"/>
                <a:cs typeface="Calibri" panose="020F0502020204030204" pitchFamily="34" charset="0"/>
              </a:rPr>
              <a:t> </a:t>
            </a:r>
            <a:r>
              <a:rPr lang="es-ES" sz="1200" b="1" dirty="0">
                <a:solidFill>
                  <a:srgbClr val="24292E"/>
                </a:solidFill>
                <a:latin typeface="Calibri" panose="020F0502020204030204" pitchFamily="34" charset="0"/>
                <a:ea typeface="Times New Roman" panose="02020603050405020304" pitchFamily="18" charset="0"/>
                <a:cs typeface="Calibri" panose="020F0502020204030204" pitchFamily="34" charset="0"/>
              </a:rPr>
              <a:t>DEBE</a:t>
            </a:r>
            <a:r>
              <a:rPr lang="es-ES" sz="1200" dirty="0">
                <a:solidFill>
                  <a:srgbClr val="24292E"/>
                </a:solidFill>
                <a:latin typeface="Calibri" panose="020F0502020204030204" pitchFamily="34" charset="0"/>
                <a:ea typeface="Times New Roman" panose="02020603050405020304" pitchFamily="18" charset="0"/>
                <a:cs typeface="Calibri" panose="020F0502020204030204" pitchFamily="34" charset="0"/>
              </a:rPr>
              <a:t> estar en la misma línea que &lt;?</a:t>
            </a:r>
            <a:r>
              <a:rPr lang="es-ES" sz="1200" dirty="0" err="1">
                <a:solidFill>
                  <a:srgbClr val="24292E"/>
                </a:solidFill>
                <a:latin typeface="Calibri" panose="020F0502020204030204" pitchFamily="34" charset="0"/>
                <a:ea typeface="Times New Roman" panose="02020603050405020304" pitchFamily="18" charset="0"/>
                <a:cs typeface="Calibri" panose="020F0502020204030204" pitchFamily="34" charset="0"/>
              </a:rPr>
              <a:t>php</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Bef>
                <a:spcPts val="1200"/>
              </a:spcBef>
              <a:spcAft>
                <a:spcPts val="1200"/>
              </a:spcAft>
              <a:buFont typeface="Symbol" panose="05050102010706020507" pitchFamily="18" charset="2"/>
              <a:buChar char=""/>
            </a:pPr>
            <a:r>
              <a:rPr lang="es-ES" sz="1200" dirty="0">
                <a:solidFill>
                  <a:srgbClr val="24292E"/>
                </a:solidFill>
                <a:latin typeface="Calibri" panose="020F0502020204030204" pitchFamily="34" charset="0"/>
                <a:ea typeface="Times New Roman" panose="02020603050405020304" pitchFamily="18" charset="0"/>
                <a:cs typeface="Calibri" panose="020F0502020204030204" pitchFamily="34" charset="0"/>
              </a:rPr>
              <a:t>La llave de apertura de las clases </a:t>
            </a:r>
            <a:r>
              <a:rPr lang="es-ES" sz="1200" b="1" dirty="0">
                <a:solidFill>
                  <a:srgbClr val="24292E"/>
                </a:solidFill>
                <a:latin typeface="Calibri" panose="020F0502020204030204" pitchFamily="34" charset="0"/>
                <a:ea typeface="Times New Roman" panose="02020603050405020304" pitchFamily="18" charset="0"/>
                <a:cs typeface="Calibri" panose="020F0502020204030204" pitchFamily="34" charset="0"/>
              </a:rPr>
              <a:t>DEBEN</a:t>
            </a:r>
            <a:r>
              <a:rPr lang="es-ES" sz="1200" dirty="0">
                <a:solidFill>
                  <a:srgbClr val="24292E"/>
                </a:solidFill>
                <a:latin typeface="Calibri" panose="020F0502020204030204" pitchFamily="34" charset="0"/>
                <a:ea typeface="Times New Roman" panose="02020603050405020304" pitchFamily="18" charset="0"/>
                <a:cs typeface="Calibri" panose="020F0502020204030204" pitchFamily="34" charset="0"/>
              </a:rPr>
              <a:t> ir en la </a:t>
            </a:r>
            <a:r>
              <a:rPr lang="es-ES" sz="1200" b="1" dirty="0">
                <a:solidFill>
                  <a:srgbClr val="24292E"/>
                </a:solidFill>
                <a:latin typeface="Calibri" panose="020F0502020204030204" pitchFamily="34" charset="0"/>
                <a:ea typeface="Times New Roman" panose="02020603050405020304" pitchFamily="18" charset="0"/>
                <a:cs typeface="Calibri" panose="020F0502020204030204" pitchFamily="34" charset="0"/>
              </a:rPr>
              <a:t>misma línea</a:t>
            </a:r>
            <a:r>
              <a:rPr lang="es-ES" sz="1200" dirty="0">
                <a:solidFill>
                  <a:srgbClr val="24292E"/>
                </a:solidFill>
                <a:latin typeface="Calibri" panose="020F0502020204030204" pitchFamily="34" charset="0"/>
                <a:ea typeface="Times New Roman" panose="02020603050405020304" pitchFamily="18" charset="0"/>
                <a:cs typeface="Calibri" panose="020F0502020204030204" pitchFamily="34" charset="0"/>
              </a:rPr>
              <a:t> que el nombre de la clase.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s-ES" sz="1200" dirty="0">
                <a:solidFill>
                  <a:srgbClr val="24292E"/>
                </a:solidFill>
                <a:latin typeface="Calibri" panose="020F0502020204030204" pitchFamily="34" charset="0"/>
                <a:ea typeface="Times New Roman" panose="02020603050405020304" pitchFamily="18" charset="0"/>
                <a:cs typeface="Calibri" panose="020F0502020204030204" pitchFamily="34" charset="0"/>
              </a:rPr>
              <a:t>Las funciones y estructuras de control deben seguir el estilo de llaves </a:t>
            </a:r>
            <a:r>
              <a:rPr lang="es-ES" sz="1200" dirty="0" err="1">
                <a:solidFill>
                  <a:srgbClr val="24292E"/>
                </a:solidFill>
                <a:latin typeface="Calibri" panose="020F0502020204030204" pitchFamily="34" charset="0"/>
                <a:ea typeface="Times New Roman" panose="02020603050405020304" pitchFamily="18" charset="0"/>
                <a:cs typeface="Calibri" panose="020F0502020204030204" pitchFamily="34" charset="0"/>
              </a:rPr>
              <a:t>Allman</a:t>
            </a:r>
            <a:r>
              <a:rPr lang="es-ES" sz="1200" dirty="0">
                <a:solidFill>
                  <a:srgbClr val="24292E"/>
                </a:solidFill>
                <a:latin typeface="Calibri" panose="020F0502020204030204" pitchFamily="34" charset="0"/>
                <a:ea typeface="Times New Roman" panose="02020603050405020304" pitchFamily="18" charset="0"/>
                <a:cs typeface="Calibri" panose="020F0502020204030204" pitchFamily="34"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p:cNvPicPr/>
          <p:nvPr/>
        </p:nvPicPr>
        <p:blipFill>
          <a:blip r:embed="rId2">
            <a:extLst>
              <a:ext uri="{28A0092B-C50C-407E-A947-70E740481C1C}">
                <a14:useLocalDpi xmlns:a14="http://schemas.microsoft.com/office/drawing/2010/main" val="0"/>
              </a:ext>
            </a:extLst>
          </a:blip>
          <a:stretch>
            <a:fillRect/>
          </a:stretch>
        </p:blipFill>
        <p:spPr>
          <a:xfrm>
            <a:off x="4266590" y="1044700"/>
            <a:ext cx="4123035" cy="3970330"/>
          </a:xfrm>
          <a:prstGeom prst="rect">
            <a:avLst/>
          </a:prstGeom>
        </p:spPr>
      </p:pic>
    </p:spTree>
    <p:extLst>
      <p:ext uri="{BB962C8B-B14F-4D97-AF65-F5344CB8AC3E}">
        <p14:creationId xmlns:p14="http://schemas.microsoft.com/office/powerpoint/2010/main" val="2932070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91684" y="14766"/>
            <a:ext cx="6172200" cy="757238"/>
          </a:xfrm>
        </p:spPr>
        <p:txBody>
          <a:bodyPr/>
          <a:lstStyle/>
          <a:p>
            <a:pPr eaLnBrk="1" hangingPunct="1"/>
            <a:r>
              <a:rPr lang="es-PE" altLang="es-PE" dirty="0" smtClean="0">
                <a:solidFill>
                  <a:schemeClr val="bg1"/>
                </a:solidFill>
              </a:rPr>
              <a:t>Manual de usuario</a:t>
            </a:r>
          </a:p>
        </p:txBody>
      </p:sp>
      <p:pic>
        <p:nvPicPr>
          <p:cNvPr id="5" name="Imagen 4"/>
          <p:cNvPicPr/>
          <p:nvPr/>
        </p:nvPicPr>
        <p:blipFill>
          <a:blip r:embed="rId2">
            <a:extLst>
              <a:ext uri="{28A0092B-C50C-407E-A947-70E740481C1C}">
                <a14:useLocalDpi xmlns:a14="http://schemas.microsoft.com/office/drawing/2010/main" val="0"/>
              </a:ext>
            </a:extLst>
          </a:blip>
          <a:stretch>
            <a:fillRect/>
          </a:stretch>
        </p:blipFill>
        <p:spPr>
          <a:xfrm>
            <a:off x="754375" y="1197405"/>
            <a:ext cx="3164205" cy="3578225"/>
          </a:xfrm>
          <a:prstGeom prst="rect">
            <a:avLst/>
          </a:prstGeom>
          <a:ln>
            <a:noFill/>
          </a:ln>
          <a:effectLst>
            <a:outerShdw blurRad="190500" algn="tl" rotWithShape="0">
              <a:srgbClr val="000000">
                <a:alpha val="70000"/>
              </a:srgbClr>
            </a:outerShdw>
          </a:effectLst>
        </p:spPr>
      </p:pic>
      <p:pic>
        <p:nvPicPr>
          <p:cNvPr id="7" name="Imagen 6"/>
          <p:cNvPicPr/>
          <p:nvPr/>
        </p:nvPicPr>
        <p:blipFill>
          <a:blip r:embed="rId3">
            <a:extLst>
              <a:ext uri="{28A0092B-C50C-407E-A947-70E740481C1C}">
                <a14:useLocalDpi xmlns:a14="http://schemas.microsoft.com/office/drawing/2010/main" val="0"/>
              </a:ext>
            </a:extLst>
          </a:blip>
          <a:stretch>
            <a:fillRect/>
          </a:stretch>
        </p:blipFill>
        <p:spPr>
          <a:xfrm>
            <a:off x="4572000" y="1197405"/>
            <a:ext cx="3284438" cy="34158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70795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91684" y="14766"/>
            <a:ext cx="6172200" cy="757238"/>
          </a:xfrm>
        </p:spPr>
        <p:txBody>
          <a:bodyPr/>
          <a:lstStyle/>
          <a:p>
            <a:pPr eaLnBrk="1" hangingPunct="1"/>
            <a:r>
              <a:rPr lang="es-PE" altLang="es-PE" dirty="0" smtClean="0">
                <a:solidFill>
                  <a:schemeClr val="bg1"/>
                </a:solidFill>
              </a:rPr>
              <a:t>Conclusiones</a:t>
            </a:r>
          </a:p>
        </p:txBody>
      </p:sp>
      <p:sp>
        <p:nvSpPr>
          <p:cNvPr id="2" name="Rectángulo 1"/>
          <p:cNvSpPr/>
          <p:nvPr/>
        </p:nvSpPr>
        <p:spPr>
          <a:xfrm>
            <a:off x="244626" y="1044700"/>
            <a:ext cx="8603114" cy="3749744"/>
          </a:xfrm>
          <a:prstGeom prst="rect">
            <a:avLst/>
          </a:prstGeom>
        </p:spPr>
        <p:txBody>
          <a:bodyPr wrap="square">
            <a:spAutoFit/>
          </a:bodyPr>
          <a:lstStyle/>
          <a:p>
            <a:pPr algn="just">
              <a:lnSpc>
                <a:spcPct val="150000"/>
              </a:lnSpc>
              <a:spcAft>
                <a:spcPts val="800"/>
              </a:spcAft>
            </a:pPr>
            <a:r>
              <a:rPr lang="es-ES" sz="1400" b="1" dirty="0">
                <a:latin typeface="Calibri" panose="020F0502020204030204" pitchFamily="34" charset="0"/>
                <a:ea typeface="Calibri" panose="020F0502020204030204" pitchFamily="34" charset="0"/>
                <a:cs typeface="Times New Roman" panose="02020603050405020304" pitchFamily="18" charset="0"/>
              </a:rPr>
              <a:t>conclusiones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0"/>
              </a:spcAft>
            </a:pPr>
            <a:r>
              <a:rPr lang="es-ES" sz="1400" dirty="0">
                <a:solidFill>
                  <a:srgbClr val="000000"/>
                </a:solidFill>
                <a:latin typeface="Calibri" panose="020F0502020204030204" pitchFamily="34" charset="0"/>
                <a:ea typeface="Calibri" panose="020F0502020204030204" pitchFamily="34" charset="0"/>
              </a:rPr>
              <a:t>El Proyecto que se ha planteado realizar, ha de contribuir de forma productiva en la municipalidad de los Olivos. En ese sentido, estas contribuciones estarán en la comodidad del usuario y la posibilidad de poder realizar la inscripción hacia los talleres diversos vía online.</a:t>
            </a:r>
            <a:endParaRPr lang="en-US" sz="1400" dirty="0">
              <a:solidFill>
                <a:srgbClr val="000000"/>
              </a:solidFill>
              <a:latin typeface="Arial" panose="020B0604020202020204" pitchFamily="34" charset="0"/>
              <a:ea typeface="Calibri" panose="020F0502020204030204" pitchFamily="34" charset="0"/>
            </a:endParaRPr>
          </a:p>
          <a:p>
            <a:pPr>
              <a:lnSpc>
                <a:spcPct val="150000"/>
              </a:lnSpc>
              <a:spcAft>
                <a:spcPts val="0"/>
              </a:spcAft>
            </a:pPr>
            <a:r>
              <a:rPr lang="es-ES" sz="1400" dirty="0">
                <a:solidFill>
                  <a:srgbClr val="000000"/>
                </a:solidFill>
                <a:latin typeface="Calibri" panose="020F0502020204030204" pitchFamily="34" charset="0"/>
                <a:ea typeface="Calibri" panose="020F0502020204030204" pitchFamily="34" charset="0"/>
              </a:rPr>
              <a:t>La capacidad de realizar el procedimiento de pagos seguro online.</a:t>
            </a:r>
            <a:endParaRPr lang="en-US" sz="1400" dirty="0">
              <a:solidFill>
                <a:srgbClr val="000000"/>
              </a:solidFill>
              <a:latin typeface="Arial" panose="020B0604020202020204" pitchFamily="34" charset="0"/>
              <a:ea typeface="Calibri" panose="020F0502020204030204" pitchFamily="34" charset="0"/>
            </a:endParaRPr>
          </a:p>
          <a:p>
            <a:pPr>
              <a:lnSpc>
                <a:spcPct val="150000"/>
              </a:lnSpc>
              <a:spcAft>
                <a:spcPts val="0"/>
              </a:spcAft>
            </a:pPr>
            <a:r>
              <a:rPr lang="es-ES" sz="1400" dirty="0">
                <a:solidFill>
                  <a:srgbClr val="000000"/>
                </a:solidFill>
                <a:latin typeface="Calibri" panose="020F0502020204030204" pitchFamily="34" charset="0"/>
                <a:ea typeface="Calibri" panose="020F0502020204030204" pitchFamily="34" charset="0"/>
              </a:rPr>
              <a:t> </a:t>
            </a:r>
            <a:endParaRPr lang="en-US" sz="1400" dirty="0">
              <a:solidFill>
                <a:srgbClr val="000000"/>
              </a:solidFill>
              <a:latin typeface="Arial" panose="020B0604020202020204" pitchFamily="34" charset="0"/>
              <a:ea typeface="Calibri" panose="020F0502020204030204" pitchFamily="34" charset="0"/>
            </a:endParaRPr>
          </a:p>
          <a:p>
            <a:pPr>
              <a:lnSpc>
                <a:spcPct val="150000"/>
              </a:lnSpc>
              <a:spcAft>
                <a:spcPts val="0"/>
              </a:spcAft>
            </a:pPr>
            <a:r>
              <a:rPr lang="es-ES" sz="1400" dirty="0">
                <a:solidFill>
                  <a:srgbClr val="000000"/>
                </a:solidFill>
                <a:latin typeface="Calibri" panose="020F0502020204030204" pitchFamily="34" charset="0"/>
                <a:ea typeface="Calibri" panose="020F0502020204030204" pitchFamily="34" charset="0"/>
              </a:rPr>
              <a:t>Así mismo, también el contribuye en la mejora de los ingresos económicos hacia la institución, necesarios para la conservación, mantenimiento y pago de planillas de los profesionales encargados en cada taller. </a:t>
            </a:r>
            <a:endParaRPr lang="en-US" sz="1400" dirty="0">
              <a:solidFill>
                <a:srgbClr val="000000"/>
              </a:solidFill>
              <a:latin typeface="Arial" panose="020B0604020202020204" pitchFamily="34" charset="0"/>
              <a:ea typeface="Calibri" panose="020F0502020204030204" pitchFamily="34" charset="0"/>
            </a:endParaRPr>
          </a:p>
          <a:p>
            <a:pPr>
              <a:lnSpc>
                <a:spcPct val="150000"/>
              </a:lnSpc>
              <a:spcAft>
                <a:spcPts val="0"/>
              </a:spcAft>
            </a:pPr>
            <a:r>
              <a:rPr lang="es-ES" sz="1400" dirty="0">
                <a:solidFill>
                  <a:srgbClr val="000000"/>
                </a:solidFill>
                <a:latin typeface="Calibri" panose="020F0502020204030204" pitchFamily="34" charset="0"/>
                <a:ea typeface="Calibri" panose="020F0502020204030204" pitchFamily="34" charset="0"/>
              </a:rPr>
              <a:t> </a:t>
            </a:r>
            <a:endParaRPr lang="en-US" sz="1400" dirty="0">
              <a:solidFill>
                <a:srgbClr val="000000"/>
              </a:solidFill>
              <a:latin typeface="Arial" panose="020B0604020202020204" pitchFamily="34" charset="0"/>
              <a:ea typeface="Calibri" panose="020F0502020204030204" pitchFamily="34" charset="0"/>
            </a:endParaRPr>
          </a:p>
          <a:p>
            <a:pPr>
              <a:lnSpc>
                <a:spcPct val="150000"/>
              </a:lnSpc>
              <a:spcAft>
                <a:spcPts val="0"/>
              </a:spcAft>
            </a:pPr>
            <a:r>
              <a:rPr lang="es-ES" sz="1400" dirty="0">
                <a:solidFill>
                  <a:srgbClr val="000000"/>
                </a:solidFill>
                <a:latin typeface="Calibri" panose="020F0502020204030204" pitchFamily="34" charset="0"/>
                <a:ea typeface="Calibri" panose="020F0502020204030204" pitchFamily="34" charset="0"/>
              </a:rPr>
              <a:t>Consideramos que la implementación del portal web, es un aporte muy importante el cual permite a la institución dar un paso hacia adelante en el uso de la tecnología basado en web. </a:t>
            </a:r>
            <a:endParaRPr lang="en-US" sz="1400" dirty="0">
              <a:solidFill>
                <a:srgbClr val="000000"/>
              </a:solidFill>
              <a:latin typeface="Arial" panose="020B0604020202020204" pitchFamily="34" charset="0"/>
              <a:ea typeface="Calibri" panose="020F0502020204030204" pitchFamily="34" charset="0"/>
            </a:endParaRPr>
          </a:p>
        </p:txBody>
      </p:sp>
    </p:spTree>
    <p:extLst>
      <p:ext uri="{BB962C8B-B14F-4D97-AF65-F5344CB8AC3E}">
        <p14:creationId xmlns:p14="http://schemas.microsoft.com/office/powerpoint/2010/main" val="2217713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91684" y="14766"/>
            <a:ext cx="6172200" cy="757238"/>
          </a:xfrm>
        </p:spPr>
        <p:txBody>
          <a:bodyPr/>
          <a:lstStyle/>
          <a:p>
            <a:pPr eaLnBrk="1" hangingPunct="1"/>
            <a:r>
              <a:rPr lang="es-PE" altLang="es-PE" dirty="0" smtClean="0">
                <a:solidFill>
                  <a:schemeClr val="bg1"/>
                </a:solidFill>
              </a:rPr>
              <a:t>Recomendaciones</a:t>
            </a:r>
          </a:p>
        </p:txBody>
      </p:sp>
      <p:sp>
        <p:nvSpPr>
          <p:cNvPr id="2" name="Rectángulo 1"/>
          <p:cNvSpPr/>
          <p:nvPr/>
        </p:nvSpPr>
        <p:spPr>
          <a:xfrm>
            <a:off x="244626" y="1044700"/>
            <a:ext cx="8603114" cy="2800767"/>
          </a:xfrm>
          <a:prstGeom prst="rect">
            <a:avLst/>
          </a:prstGeom>
        </p:spPr>
        <p:txBody>
          <a:bodyPr wrap="square">
            <a:spAutoFit/>
          </a:bodyPr>
          <a:lstStyle/>
          <a:p>
            <a:pPr lvl="0"/>
            <a:r>
              <a:rPr lang="es-ES" sz="1600" dirty="0"/>
              <a:t>Para la mejor performance y niveles de seguridad apropiados, recomendamos que la plataforma web puesta en marcha, este alojado en servidores </a:t>
            </a:r>
            <a:r>
              <a:rPr lang="es-ES" sz="1600" dirty="0" err="1"/>
              <a:t>cloud</a:t>
            </a:r>
            <a:r>
              <a:rPr lang="es-ES" sz="1600" dirty="0"/>
              <a:t>, como Amazon, </a:t>
            </a:r>
            <a:r>
              <a:rPr lang="es-ES" sz="1600" dirty="0" err="1"/>
              <a:t>Azure</a:t>
            </a:r>
            <a:r>
              <a:rPr lang="es-ES" sz="1600" dirty="0"/>
              <a:t> o Google Cloud. Estos ayudarían en el ahorro de costos de mantenimiento, y además en la seguridad.</a:t>
            </a:r>
            <a:endParaRPr lang="en-US" sz="1600" dirty="0"/>
          </a:p>
          <a:p>
            <a:r>
              <a:rPr lang="es-ES" sz="1600" dirty="0"/>
              <a:t> </a:t>
            </a:r>
            <a:endParaRPr lang="en-US" sz="1600" dirty="0"/>
          </a:p>
          <a:p>
            <a:pPr lvl="0"/>
            <a:r>
              <a:rPr lang="es-ES" sz="1600" dirty="0"/>
              <a:t>Se recomienda, además, que exista un protocolo implementado de prevención basado en las copias de seguridad, necesarias para la integridad de toda la información y el sistema. Este debe ser automatizado y de ser necesario enviado hacia proveedores especializados en </a:t>
            </a:r>
            <a:r>
              <a:rPr lang="es-ES" sz="1600" dirty="0" err="1"/>
              <a:t>Backups</a:t>
            </a:r>
            <a:r>
              <a:rPr lang="es-ES" sz="1600" dirty="0"/>
              <a:t> como </a:t>
            </a:r>
            <a:r>
              <a:rPr lang="es-ES" sz="1600" dirty="0" err="1"/>
              <a:t>Acronis</a:t>
            </a:r>
            <a:r>
              <a:rPr lang="es-ES" sz="1600" dirty="0"/>
              <a:t>.</a:t>
            </a:r>
            <a:endParaRPr lang="en-US" sz="1600" dirty="0"/>
          </a:p>
          <a:p>
            <a:r>
              <a:rPr lang="es-ES" sz="1600" dirty="0"/>
              <a:t> </a:t>
            </a:r>
            <a:endParaRPr lang="en-US" sz="1600" dirty="0"/>
          </a:p>
          <a:p>
            <a:r>
              <a:rPr lang="es-ES" sz="1600" dirty="0"/>
              <a:t> </a:t>
            </a:r>
            <a:endParaRPr lang="en-US" sz="1600" dirty="0"/>
          </a:p>
          <a:p>
            <a:pPr lvl="0"/>
            <a:r>
              <a:rPr lang="es-ES" sz="1600" dirty="0"/>
              <a:t>Se recomienda, en la medida de lo posible migrar todo el sistema en una plataforma basado en web, para que exista el alineamiento adecuado en los procesos y funcionamientos del sistema.</a:t>
            </a:r>
            <a:endParaRPr lang="en-US" sz="1600" dirty="0"/>
          </a:p>
        </p:txBody>
      </p:sp>
    </p:spTree>
    <p:extLst>
      <p:ext uri="{BB962C8B-B14F-4D97-AF65-F5344CB8AC3E}">
        <p14:creationId xmlns:p14="http://schemas.microsoft.com/office/powerpoint/2010/main" val="866208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s-PE" dirty="0" smtClean="0"/>
              <a:t>Gracias</a:t>
            </a:r>
            <a:endParaRPr lang="en-US" dirty="0"/>
          </a:p>
        </p:txBody>
      </p:sp>
      <p:sp>
        <p:nvSpPr>
          <p:cNvPr id="5" name="Content Placeholder 4"/>
          <p:cNvSpPr>
            <a:spLocks noGrp="1"/>
          </p:cNvSpPr>
          <p:nvPr>
            <p:ph idx="1"/>
          </p:nvPr>
        </p:nvSpPr>
        <p:spPr/>
        <p:txBody>
          <a:bodyPr/>
          <a:lstStyle/>
          <a:p>
            <a:r>
              <a:rPr lang="en-US" dirty="0" smtClean="0"/>
              <a:t>Roy Segura Avalos U17102101</a:t>
            </a:r>
          </a:p>
          <a:p>
            <a:r>
              <a:rPr lang="en-US" dirty="0" err="1"/>
              <a:t>Jonadab</a:t>
            </a:r>
            <a:r>
              <a:rPr lang="en-US" dirty="0"/>
              <a:t> Inga Espinoza </a:t>
            </a:r>
            <a:r>
              <a:rPr lang="en-US" dirty="0" smtClean="0"/>
              <a:t>U17105261</a:t>
            </a:r>
          </a:p>
          <a:p>
            <a:r>
              <a:rPr lang="es-PE" dirty="0" err="1" smtClean="0"/>
              <a:t>Perkins</a:t>
            </a:r>
            <a:r>
              <a:rPr lang="es-PE" dirty="0" smtClean="0"/>
              <a:t> Luis </a:t>
            </a:r>
            <a:r>
              <a:rPr lang="es-PE" dirty="0" err="1" smtClean="0"/>
              <a:t>Chavez</a:t>
            </a:r>
            <a:r>
              <a:rPr lang="es-PE" dirty="0"/>
              <a:t> Arrollo </a:t>
            </a:r>
            <a:r>
              <a:rPr lang="es-PE" dirty="0" smtClean="0"/>
              <a:t>U17102684</a:t>
            </a:r>
          </a:p>
          <a:p>
            <a:r>
              <a:rPr lang="es-ES" dirty="0"/>
              <a:t>Ricardo </a:t>
            </a:r>
            <a:r>
              <a:rPr lang="es-ES" dirty="0" err="1"/>
              <a:t>Cristofer</a:t>
            </a:r>
            <a:r>
              <a:rPr lang="es-ES"/>
              <a:t> Negrón Torres u17104744</a:t>
            </a:r>
            <a:endParaRPr lang="en-US" dirty="0" smtClean="0"/>
          </a:p>
        </p:txBody>
      </p:sp>
    </p:spTree>
    <p:extLst>
      <p:ext uri="{BB962C8B-B14F-4D97-AF65-F5344CB8AC3E}">
        <p14:creationId xmlns:p14="http://schemas.microsoft.com/office/powerpoint/2010/main" val="1101633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PE" sz="2800" b="1" dirty="0">
                <a:effectLst/>
              </a:rPr>
              <a:t>¿Quién o quiénes son responsables?</a:t>
            </a:r>
            <a:endParaRPr lang="es-PE" sz="2800" dirty="0"/>
          </a:p>
        </p:txBody>
      </p:sp>
      <p:sp>
        <p:nvSpPr>
          <p:cNvPr id="3" name="Marcador de contenido 2"/>
          <p:cNvSpPr>
            <a:spLocks noGrp="1"/>
          </p:cNvSpPr>
          <p:nvPr>
            <p:ph idx="1"/>
          </p:nvPr>
        </p:nvSpPr>
        <p:spPr>
          <a:xfrm>
            <a:off x="448965" y="1502815"/>
            <a:ext cx="4733854" cy="2290575"/>
          </a:xfrm>
        </p:spPr>
        <p:txBody>
          <a:bodyPr>
            <a:normAutofit/>
          </a:bodyPr>
          <a:lstStyle/>
          <a:p>
            <a:r>
              <a:rPr lang="es-PE" sz="2000" dirty="0"/>
              <a:t>Los responsables de desarrollar el proyecto la Gerencia de tecnologías de la Información y comunicaciones, y los responsables de brindar la información del proceso es la Gerencia de Desarrollo Humano con la Jefatura de deportes.</a:t>
            </a:r>
          </a:p>
        </p:txBody>
      </p:sp>
      <p:pic>
        <p:nvPicPr>
          <p:cNvPr id="2050" name="Picture 2" descr="Cuál es el verdadero valor de las tecnologías de la información? |  Tecnología | Actualidad | ES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8294" y="1960930"/>
            <a:ext cx="3256741" cy="183246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630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Restricciones y Riesgos</a:t>
            </a:r>
            <a:endParaRPr lang="es-PE" dirty="0"/>
          </a:p>
        </p:txBody>
      </p:sp>
      <p:sp>
        <p:nvSpPr>
          <p:cNvPr id="3" name="Marcador de contenido 2"/>
          <p:cNvSpPr>
            <a:spLocks noGrp="1"/>
          </p:cNvSpPr>
          <p:nvPr>
            <p:ph idx="1"/>
          </p:nvPr>
        </p:nvSpPr>
        <p:spPr>
          <a:xfrm>
            <a:off x="296260" y="1044700"/>
            <a:ext cx="3206804" cy="3664918"/>
          </a:xfrm>
        </p:spPr>
        <p:txBody>
          <a:bodyPr>
            <a:normAutofit/>
          </a:bodyPr>
          <a:lstStyle/>
          <a:p>
            <a:pPr marL="0" indent="0">
              <a:buNone/>
            </a:pPr>
            <a:r>
              <a:rPr lang="es-PE" sz="1400" b="1" dirty="0" smtClean="0"/>
              <a:t>Alcance</a:t>
            </a:r>
          </a:p>
          <a:p>
            <a:r>
              <a:rPr lang="es-PE" sz="1800" dirty="0"/>
              <a:t>El desarrollo de este proyecto culminará en la creación de </a:t>
            </a:r>
            <a:r>
              <a:rPr lang="es-PE" sz="1800" dirty="0" smtClean="0"/>
              <a:t>un portal </a:t>
            </a:r>
            <a:r>
              <a:rPr lang="es-PE" sz="1800" dirty="0"/>
              <a:t>web de inscripciones y pagos online</a:t>
            </a:r>
            <a:endParaRPr lang="es-PE" sz="1050" dirty="0"/>
          </a:p>
        </p:txBody>
      </p:sp>
      <p:sp>
        <p:nvSpPr>
          <p:cNvPr id="4" name="Marcador de contenido 2"/>
          <p:cNvSpPr txBox="1">
            <a:spLocks/>
          </p:cNvSpPr>
          <p:nvPr/>
        </p:nvSpPr>
        <p:spPr>
          <a:xfrm>
            <a:off x="3808475" y="1044700"/>
            <a:ext cx="5039265" cy="30541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s-PE" sz="1400" b="1" dirty="0" smtClean="0"/>
              <a:t>Limitaciones</a:t>
            </a:r>
            <a:endParaRPr lang="es-PE" sz="1200" b="1" dirty="0" smtClean="0"/>
          </a:p>
          <a:p>
            <a:r>
              <a:rPr lang="es-PE" sz="1600" dirty="0"/>
              <a:t>La limitación presentada es la de tiempo, por lo que el sistema ha tenido que ser desarrollado en menos de dos meses, como plazo máximo para la entrega del producto terminado. Recursos técnicos que nos permitan realizar las pruebas correctas en un ambiente. Además que el producto terminado será publicado en la estructura de la Municipalidad de los </a:t>
            </a:r>
            <a:r>
              <a:rPr lang="es-PE" sz="1600" dirty="0" smtClean="0"/>
              <a:t>Olivos.</a:t>
            </a:r>
            <a:endParaRPr lang="en-US" dirty="0"/>
          </a:p>
        </p:txBody>
      </p:sp>
      <p:pic>
        <p:nvPicPr>
          <p:cNvPr id="5122" name="Picture 2" descr="Gestión de riesgo tecnológico - KPMG Méxic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1281" y="3477796"/>
            <a:ext cx="2637194" cy="138452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808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PE" dirty="0" smtClean="0"/>
              <a:t>Diagrama de </a:t>
            </a:r>
            <a:r>
              <a:rPr lang="es-PE" dirty="0" smtClean="0"/>
              <a:t>Ishikawa</a:t>
            </a:r>
            <a:endParaRPr lang="en-US" dirty="0"/>
          </a:p>
        </p:txBody>
      </p:sp>
      <p:pic>
        <p:nvPicPr>
          <p:cNvPr id="4" name="Marcador de contenido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670605" y="1044699"/>
            <a:ext cx="5802790" cy="38176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1664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Procesos</a:t>
            </a:r>
            <a:endParaRPr lang="en-US" dirty="0"/>
          </a:p>
        </p:txBody>
      </p:sp>
      <p:pic>
        <p:nvPicPr>
          <p:cNvPr id="4" name="Imagen 3"/>
          <p:cNvPicPr/>
          <p:nvPr/>
        </p:nvPicPr>
        <p:blipFill>
          <a:blip r:embed="rId2" cstate="print">
            <a:extLst>
              <a:ext uri="{28A0092B-C50C-407E-A947-70E740481C1C}">
                <a14:useLocalDpi xmlns:a14="http://schemas.microsoft.com/office/drawing/2010/main" val="0"/>
              </a:ext>
            </a:extLst>
          </a:blip>
          <a:stretch>
            <a:fillRect/>
          </a:stretch>
        </p:blipFill>
        <p:spPr>
          <a:xfrm>
            <a:off x="296260" y="1197405"/>
            <a:ext cx="3664920" cy="2137870"/>
          </a:xfrm>
          <a:prstGeom prst="rect">
            <a:avLst/>
          </a:prstGeom>
          <a:ln>
            <a:noFill/>
          </a:ln>
          <a:effectLst>
            <a:outerShdw blurRad="190500" algn="tl" rotWithShape="0">
              <a:srgbClr val="000000">
                <a:alpha val="70000"/>
              </a:srgbClr>
            </a:outerShdw>
          </a:effectLst>
        </p:spPr>
      </p:pic>
      <p:pic>
        <p:nvPicPr>
          <p:cNvPr id="5" name="Imagen 4"/>
          <p:cNvPicPr/>
          <p:nvPr/>
        </p:nvPicPr>
        <p:blipFill>
          <a:blip r:embed="rId3">
            <a:extLst>
              <a:ext uri="{28A0092B-C50C-407E-A947-70E740481C1C}">
                <a14:useLocalDpi xmlns:a14="http://schemas.microsoft.com/office/drawing/2010/main" val="0"/>
              </a:ext>
            </a:extLst>
          </a:blip>
          <a:stretch>
            <a:fillRect/>
          </a:stretch>
        </p:blipFill>
        <p:spPr>
          <a:xfrm>
            <a:off x="4103021" y="2969642"/>
            <a:ext cx="4648075" cy="19529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60260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Procesos</a:t>
            </a:r>
            <a:endParaRPr lang="en-US" dirty="0"/>
          </a:p>
        </p:txBody>
      </p:sp>
      <p:pic>
        <p:nvPicPr>
          <p:cNvPr id="6" name="Imagen 5"/>
          <p:cNvPicPr/>
          <p:nvPr/>
        </p:nvPicPr>
        <p:blipFill>
          <a:blip r:embed="rId2">
            <a:extLst>
              <a:ext uri="{28A0092B-C50C-407E-A947-70E740481C1C}">
                <a14:useLocalDpi xmlns:a14="http://schemas.microsoft.com/office/drawing/2010/main" val="0"/>
              </a:ext>
            </a:extLst>
          </a:blip>
          <a:stretch>
            <a:fillRect/>
          </a:stretch>
        </p:blipFill>
        <p:spPr>
          <a:xfrm>
            <a:off x="754375" y="1197405"/>
            <a:ext cx="7635250" cy="36649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727755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595</Words>
  <Application>Microsoft Office PowerPoint</Application>
  <PresentationFormat>Presentación en pantalla (16:9)</PresentationFormat>
  <Paragraphs>86</Paragraphs>
  <Slides>45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45</vt:i4>
      </vt:variant>
    </vt:vector>
  </HeadingPairs>
  <TitlesOfParts>
    <vt:vector size="50" baseType="lpstr">
      <vt:lpstr>Arial</vt:lpstr>
      <vt:lpstr>Calibri</vt:lpstr>
      <vt:lpstr>Symbol</vt:lpstr>
      <vt:lpstr>Times New Roman</vt:lpstr>
      <vt:lpstr>Office Theme</vt:lpstr>
      <vt:lpstr>Portal Web para Matriculas Online  Municipalidad de los Olivos</vt:lpstr>
      <vt:lpstr>Justificación </vt:lpstr>
      <vt:lpstr>Objetivos estratégicos y Criterios de éxito</vt:lpstr>
      <vt:lpstr>En que Consiste el Proyecto? </vt:lpstr>
      <vt:lpstr>¿Quién o quiénes son responsables?</vt:lpstr>
      <vt:lpstr>Restricciones y Riesgos</vt:lpstr>
      <vt:lpstr>Diagrama de Ishikawa</vt:lpstr>
      <vt:lpstr>Procesos</vt:lpstr>
      <vt:lpstr>Procesos</vt:lpstr>
      <vt:lpstr>Presupuesto</vt:lpstr>
      <vt:lpstr>Product Backlog</vt:lpstr>
      <vt:lpstr>Product Backlog</vt:lpstr>
      <vt:lpstr>Sprint Planing – Sprint I - II</vt:lpstr>
      <vt:lpstr>Sprint Planing – Sprint I - II</vt:lpstr>
      <vt:lpstr>Sprint Planing – Sprint I - II</vt:lpstr>
      <vt:lpstr>Sprint Planing – Sprint I - II</vt:lpstr>
      <vt:lpstr>Daily meeting del Sprint I - II</vt:lpstr>
      <vt:lpstr>SPIKE FUNCIONAL</vt:lpstr>
      <vt:lpstr>SPIKE FUNCIONAL</vt:lpstr>
      <vt:lpstr>SPIKE FUNCIONAL</vt:lpstr>
      <vt:lpstr>SPIKE FUNCIONAL</vt:lpstr>
      <vt:lpstr>SPIKE FUNCIONAL</vt:lpstr>
      <vt:lpstr>SPIKE FUNCIONAL</vt:lpstr>
      <vt:lpstr>SPIKE FUNCIONAL</vt:lpstr>
      <vt:lpstr>Diagrama de Componente</vt:lpstr>
      <vt:lpstr>Diagrama de Componente</vt:lpstr>
      <vt:lpstr>Diagrama de Despliegue</vt:lpstr>
      <vt:lpstr>Diagrama de Despliegue</vt:lpstr>
      <vt:lpstr>Diseño Conceptual</vt:lpstr>
      <vt:lpstr>Diseño Lógico</vt:lpstr>
      <vt:lpstr>Diseño Lógico</vt:lpstr>
      <vt:lpstr>Diseño Físico</vt:lpstr>
      <vt:lpstr>Diseño Físico</vt:lpstr>
      <vt:lpstr>Resumen de Historias de usuario</vt:lpstr>
      <vt:lpstr>Resumen de Historias de usuario</vt:lpstr>
      <vt:lpstr>Resumen de Historias de usuario</vt:lpstr>
      <vt:lpstr>Resumen de Pruebas</vt:lpstr>
      <vt:lpstr>Resumen de Pruebas</vt:lpstr>
      <vt:lpstr>Resumen de Pruebas</vt:lpstr>
      <vt:lpstr>Prueba de Integración</vt:lpstr>
      <vt:lpstr>Estandar de Programación</vt:lpstr>
      <vt:lpstr>Manual de usuario</vt:lpstr>
      <vt:lpstr>Conclusiones</vt:lpstr>
      <vt:lpstr>Recomendaciones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2021-07-18T00:59:52Z</dcterms:modified>
</cp:coreProperties>
</file>